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98" r:id="rId2"/>
    <p:sldId id="414" r:id="rId3"/>
    <p:sldId id="415" r:id="rId4"/>
    <p:sldId id="416" r:id="rId5"/>
    <p:sldId id="409" r:id="rId6"/>
    <p:sldId id="417" r:id="rId7"/>
    <p:sldId id="418" r:id="rId8"/>
    <p:sldId id="419" r:id="rId9"/>
    <p:sldId id="421" r:id="rId10"/>
    <p:sldId id="422" r:id="rId11"/>
    <p:sldId id="433" r:id="rId12"/>
    <p:sldId id="423" r:id="rId13"/>
    <p:sldId id="390" r:id="rId14"/>
    <p:sldId id="436" r:id="rId15"/>
    <p:sldId id="434" r:id="rId16"/>
    <p:sldId id="408" r:id="rId17"/>
    <p:sldId id="412" r:id="rId18"/>
    <p:sldId id="410" r:id="rId19"/>
    <p:sldId id="435" r:id="rId20"/>
    <p:sldId id="411" r:id="rId21"/>
    <p:sldId id="413" r:id="rId22"/>
    <p:sldId id="424" r:id="rId23"/>
    <p:sldId id="437" r:id="rId24"/>
    <p:sldId id="426" r:id="rId25"/>
    <p:sldId id="427" r:id="rId26"/>
    <p:sldId id="428" r:id="rId27"/>
    <p:sldId id="440" r:id="rId28"/>
    <p:sldId id="441" r:id="rId29"/>
    <p:sldId id="442" r:id="rId30"/>
    <p:sldId id="404" r:id="rId31"/>
    <p:sldId id="405" r:id="rId32"/>
    <p:sldId id="406" r:id="rId33"/>
    <p:sldId id="431" r:id="rId34"/>
    <p:sldId id="432" r:id="rId35"/>
    <p:sldId id="389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A86"/>
    <a:srgbClr val="F9FEB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6" autoAdjust="0"/>
  </p:normalViewPr>
  <p:slideViewPr>
    <p:cSldViewPr>
      <p:cViewPr>
        <p:scale>
          <a:sx n="95" d="100"/>
          <a:sy n="95" d="100"/>
        </p:scale>
        <p:origin x="-20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1179A-ACD5-4027-BF65-467838626C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FD67C5-2174-4F09-9978-31767CE6B20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noFill/>
        <a:ln>
          <a:solidFill>
            <a:srgbClr val="FFFF00"/>
          </a:solidFill>
        </a:ln>
      </dgm:spPr>
      <dgm:t>
        <a:bodyPr/>
        <a:lstStyle/>
        <a:p>
          <a:pPr algn="l"/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оформления, перечисленных в </a:t>
          </a:r>
          <a:r>
            <a:rPr lang="ru-RU" sz="13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ГрК</a:t>
          </a:r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 РФ документов за подписью должностных лиц, не включенных в НРС, факт подачи таких документов может быть оспорен в судебном порядке (со всеми вытекающими последствиями для подрядчика) – исключение принятых объемов работ из отчетности, аннулирования актов приемки работ и/или объектов и актов их соответствия ПД и пр.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1315D-380F-4105-8DD4-10DC28B561E6}" type="parTrans" cxnId="{F6F34913-E00D-453E-AD55-C5597AAA75C2}">
      <dgm:prSet/>
      <dgm:spPr/>
      <dgm:t>
        <a:bodyPr/>
        <a:lstStyle/>
        <a:p>
          <a:endParaRPr lang="ru-RU"/>
        </a:p>
      </dgm:t>
    </dgm:pt>
    <dgm:pt modelId="{6AB797A5-43AD-4FD1-803D-245B0274C53E}" type="sibTrans" cxnId="{F6F34913-E00D-453E-AD55-C5597AAA75C2}">
      <dgm:prSet/>
      <dgm:spPr/>
      <dgm:t>
        <a:bodyPr/>
        <a:lstStyle/>
        <a:p>
          <a:endParaRPr lang="ru-RU"/>
        </a:p>
      </dgm:t>
    </dgm:pt>
    <dgm:pt modelId="{FE1A47BA-4F1E-408D-8D5E-DBC1E317B39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Определение оптимального перечня должностных лиц с правом подписи, а также введение в их должностные инструкции необходимых обязанностей и полномочий.</a:t>
          </a:r>
        </a:p>
      </dgm:t>
    </dgm:pt>
    <dgm:pt modelId="{0374A2AA-9979-498E-BAAE-87FE5285A2B1}" type="parTrans" cxnId="{C75A4B39-B8BF-4882-AB3D-9CFC0C089DB1}">
      <dgm:prSet/>
      <dgm:spPr/>
      <dgm:t>
        <a:bodyPr/>
        <a:lstStyle/>
        <a:p>
          <a:endParaRPr lang="ru-RU"/>
        </a:p>
      </dgm:t>
    </dgm:pt>
    <dgm:pt modelId="{CA52A648-FF33-4C65-BD2A-29508F789C04}" type="sibTrans" cxnId="{C75A4B39-B8BF-4882-AB3D-9CFC0C089DB1}">
      <dgm:prSet/>
      <dgm:spPr/>
      <dgm:t>
        <a:bodyPr/>
        <a:lstStyle/>
        <a:p>
          <a:endParaRPr lang="ru-RU"/>
        </a:p>
      </dgm:t>
    </dgm:pt>
    <dgm:pt modelId="{EB585E15-7CC7-4A16-A320-28215631CF1E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Определение минимального количества, а также персональные данные работников, которые должны быть включены в НРС (рекомендуется резерв 10-20% от расчетной численности, компенсирующий текучесть (увольнение) и внутреннее перемещение работников на другие должности).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1C49B-4328-46AC-AE51-4C9EA16BD7EA}" type="parTrans" cxnId="{632AB8F2-1A6A-4CDB-99FA-B37E4F8864AB}">
      <dgm:prSet/>
      <dgm:spPr/>
      <dgm:t>
        <a:bodyPr/>
        <a:lstStyle/>
        <a:p>
          <a:endParaRPr lang="ru-RU"/>
        </a:p>
      </dgm:t>
    </dgm:pt>
    <dgm:pt modelId="{73722E24-22E7-4E04-ADB3-9D2432EC6A24}" type="sibTrans" cxnId="{632AB8F2-1A6A-4CDB-99FA-B37E4F8864AB}">
      <dgm:prSet/>
      <dgm:spPr/>
      <dgm:t>
        <a:bodyPr/>
        <a:lstStyle/>
        <a:p>
          <a:endParaRPr lang="ru-RU"/>
        </a:p>
      </dgm:t>
    </dgm:pt>
    <dgm:pt modelId="{A37A6C00-7B23-4262-9657-17A866C8451C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noFill/>
        <a:ln>
          <a:solidFill>
            <a:srgbClr val="FFFF00"/>
          </a:solidFill>
        </a:ln>
      </dgm:spPr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выявления недостаточного количества специалистов, включенных в НРС, необходимо принять незамедлительные меры по подбору и прохождению процедуры внесения дополнительных работников организации в НРС.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5C2442-0BCB-4CA2-9FF2-366C80FD5C80}" type="parTrans" cxnId="{B1327D27-6499-4E92-99ED-F059D41BBD87}">
      <dgm:prSet/>
      <dgm:spPr/>
      <dgm:t>
        <a:bodyPr/>
        <a:lstStyle/>
        <a:p>
          <a:endParaRPr lang="ru-RU"/>
        </a:p>
      </dgm:t>
    </dgm:pt>
    <dgm:pt modelId="{99D1FDDD-9C6E-4F7E-BA09-A502636BACBC}" type="sibTrans" cxnId="{B1327D27-6499-4E92-99ED-F059D41BBD87}">
      <dgm:prSet/>
      <dgm:spPr/>
      <dgm:t>
        <a:bodyPr/>
        <a:lstStyle/>
        <a:p>
          <a:endParaRPr lang="ru-RU"/>
        </a:p>
      </dgm:t>
    </dgm:pt>
    <dgm:pt modelId="{DE4551AD-010D-4991-925F-6BF028A764F2}" type="pres">
      <dgm:prSet presAssocID="{9791179A-ACD5-4027-BF65-467838626C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4F07F7-BDCC-4B5D-8A5C-FE5F87D14815}" type="pres">
      <dgm:prSet presAssocID="{9791179A-ACD5-4027-BF65-467838626C5B}" presName="Name1" presStyleCnt="0"/>
      <dgm:spPr/>
    </dgm:pt>
    <dgm:pt modelId="{FBDDAD3C-21F3-4A3D-869D-8AC45B9F5455}" type="pres">
      <dgm:prSet presAssocID="{9791179A-ACD5-4027-BF65-467838626C5B}" presName="cycle" presStyleCnt="0"/>
      <dgm:spPr/>
    </dgm:pt>
    <dgm:pt modelId="{F7DF3899-B051-4526-AE3E-5AC0961AED5E}" type="pres">
      <dgm:prSet presAssocID="{9791179A-ACD5-4027-BF65-467838626C5B}" presName="srcNode" presStyleLbl="node1" presStyleIdx="0" presStyleCnt="4"/>
      <dgm:spPr/>
    </dgm:pt>
    <dgm:pt modelId="{A782FA1D-E853-42EA-BFD8-E9D50C7944DD}" type="pres">
      <dgm:prSet presAssocID="{9791179A-ACD5-4027-BF65-467838626C5B}" presName="conn" presStyleLbl="parChTrans1D2" presStyleIdx="0" presStyleCnt="1"/>
      <dgm:spPr/>
      <dgm:t>
        <a:bodyPr/>
        <a:lstStyle/>
        <a:p>
          <a:endParaRPr lang="ru-RU"/>
        </a:p>
      </dgm:t>
    </dgm:pt>
    <dgm:pt modelId="{A681892E-573B-4102-93C9-8553D69737E1}" type="pres">
      <dgm:prSet presAssocID="{9791179A-ACD5-4027-BF65-467838626C5B}" presName="extraNode" presStyleLbl="node1" presStyleIdx="0" presStyleCnt="4"/>
      <dgm:spPr/>
    </dgm:pt>
    <dgm:pt modelId="{5AFBBC2A-CDC6-4CC7-8B37-060BD8EBD170}" type="pres">
      <dgm:prSet presAssocID="{9791179A-ACD5-4027-BF65-467838626C5B}" presName="dstNode" presStyleLbl="node1" presStyleIdx="0" presStyleCnt="4"/>
      <dgm:spPr/>
    </dgm:pt>
    <dgm:pt modelId="{63308D1C-D538-428F-BD10-5AD17BA0C8BD}" type="pres">
      <dgm:prSet presAssocID="{B0FD67C5-2174-4F09-9978-31767CE6B202}" presName="text_1" presStyleLbl="node1" presStyleIdx="0" presStyleCnt="4" custScaleY="119423" custLinFactNeighborX="336" custLinFactNeighborY="4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1DFDB-EA4C-44C1-BAAF-34B98FD19832}" type="pres">
      <dgm:prSet presAssocID="{B0FD67C5-2174-4F09-9978-31767CE6B202}" presName="accent_1" presStyleCnt="0"/>
      <dgm:spPr/>
    </dgm:pt>
    <dgm:pt modelId="{AF8D65C4-69FA-4C19-81BF-E3AFC5FFF825}" type="pres">
      <dgm:prSet presAssocID="{B0FD67C5-2174-4F09-9978-31767CE6B202}" presName="accentRepeatNode" presStyleLbl="solidFgAcc1" presStyleIdx="0" presStyleCnt="4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4F5046C8-0639-465E-97BC-CE507F1B47DD}" type="pres">
      <dgm:prSet presAssocID="{FE1A47BA-4F1E-408D-8D5E-DBC1E317B390}" presName="text_2" presStyleLbl="node1" presStyleIdx="1" presStyleCnt="4" custScaleY="124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DA8A4-7BE0-4F2D-80B8-7D337D1414F4}" type="pres">
      <dgm:prSet presAssocID="{FE1A47BA-4F1E-408D-8D5E-DBC1E317B390}" presName="accent_2" presStyleCnt="0"/>
      <dgm:spPr/>
    </dgm:pt>
    <dgm:pt modelId="{E41566C7-A971-43DA-98A1-15E07CDAA308}" type="pres">
      <dgm:prSet presAssocID="{FE1A47BA-4F1E-408D-8D5E-DBC1E317B390}" presName="accentRepeatNode" presStyleLbl="solidFgAcc1" presStyleIdx="1" presStyleCnt="4" custLinFactNeighborX="2343" custLinFactNeighborY="2547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CA3D02D2-0744-47B0-BF42-DB70E6614406}" type="pres">
      <dgm:prSet presAssocID="{EB585E15-7CC7-4A16-A320-28215631CF1E}" presName="text_3" presStyleLbl="node1" presStyleIdx="2" presStyleCnt="4" custScaleY="118698" custLinFactNeighborX="118" custLinFactNeighborY="1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2EAB6-907B-4E19-BCC5-B8698E6A5983}" type="pres">
      <dgm:prSet presAssocID="{EB585E15-7CC7-4A16-A320-28215631CF1E}" presName="accent_3" presStyleCnt="0"/>
      <dgm:spPr/>
    </dgm:pt>
    <dgm:pt modelId="{0E32C860-FFC0-47F8-B8EF-AB2A6542C057}" type="pres">
      <dgm:prSet presAssocID="{EB585E15-7CC7-4A16-A320-28215631CF1E}" presName="accentRepeatNode" presStyleLbl="solidFgAcc1" presStyleIdx="2" presStyleCnt="4" custLinFactNeighborX="-4591" custLinFactNeighborY="7338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406598A-2D48-46C3-A39E-2B73694FA762}" type="pres">
      <dgm:prSet presAssocID="{A37A6C00-7B23-4262-9657-17A866C845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BD414-57E7-49FF-B38E-6D2559D128A8}" type="pres">
      <dgm:prSet presAssocID="{A37A6C00-7B23-4262-9657-17A866C8451C}" presName="accent_4" presStyleCnt="0"/>
      <dgm:spPr/>
    </dgm:pt>
    <dgm:pt modelId="{1FDC1922-C681-466B-A3E9-BA9DC3AB5CF8}" type="pres">
      <dgm:prSet presAssocID="{A37A6C00-7B23-4262-9657-17A866C8451C}" presName="accentRepeatNode" presStyleLbl="solidFgAcc1" presStyleIdx="3" presStyleCnt="4"/>
      <dgm:spPr>
        <a:solidFill>
          <a:srgbClr val="FFFF00"/>
        </a:solidFill>
      </dgm:spPr>
      <dgm:t>
        <a:bodyPr/>
        <a:lstStyle/>
        <a:p>
          <a:endParaRPr lang="ru-RU"/>
        </a:p>
      </dgm:t>
    </dgm:pt>
  </dgm:ptLst>
  <dgm:cxnLst>
    <dgm:cxn modelId="{1E44B5F8-261A-4FCD-A192-D2445DE5DB97}" type="presOf" srcId="{A37A6C00-7B23-4262-9657-17A866C8451C}" destId="{7406598A-2D48-46C3-A39E-2B73694FA762}" srcOrd="0" destOrd="0" presId="urn:microsoft.com/office/officeart/2008/layout/VerticalCurvedList"/>
    <dgm:cxn modelId="{C75A4B39-B8BF-4882-AB3D-9CFC0C089DB1}" srcId="{9791179A-ACD5-4027-BF65-467838626C5B}" destId="{FE1A47BA-4F1E-408D-8D5E-DBC1E317B390}" srcOrd="1" destOrd="0" parTransId="{0374A2AA-9979-498E-BAAE-87FE5285A2B1}" sibTransId="{CA52A648-FF33-4C65-BD2A-29508F789C04}"/>
    <dgm:cxn modelId="{632AB8F2-1A6A-4CDB-99FA-B37E4F8864AB}" srcId="{9791179A-ACD5-4027-BF65-467838626C5B}" destId="{EB585E15-7CC7-4A16-A320-28215631CF1E}" srcOrd="2" destOrd="0" parTransId="{9FF1C49B-4328-46AC-AE51-4C9EA16BD7EA}" sibTransId="{73722E24-22E7-4E04-ADB3-9D2432EC6A24}"/>
    <dgm:cxn modelId="{C29DF798-E977-4ED1-A7A7-1705427C5A2B}" type="presOf" srcId="{6AB797A5-43AD-4FD1-803D-245B0274C53E}" destId="{A782FA1D-E853-42EA-BFD8-E9D50C7944DD}" srcOrd="0" destOrd="0" presId="urn:microsoft.com/office/officeart/2008/layout/VerticalCurvedList"/>
    <dgm:cxn modelId="{F4D3757A-77E8-4AE2-B4B0-71FA49B7AC8B}" type="presOf" srcId="{9791179A-ACD5-4027-BF65-467838626C5B}" destId="{DE4551AD-010D-4991-925F-6BF028A764F2}" srcOrd="0" destOrd="0" presId="urn:microsoft.com/office/officeart/2008/layout/VerticalCurvedList"/>
    <dgm:cxn modelId="{E2247CB4-D6D1-417B-9D90-509AB9907376}" type="presOf" srcId="{B0FD67C5-2174-4F09-9978-31767CE6B202}" destId="{63308D1C-D538-428F-BD10-5AD17BA0C8BD}" srcOrd="0" destOrd="0" presId="urn:microsoft.com/office/officeart/2008/layout/VerticalCurvedList"/>
    <dgm:cxn modelId="{B1327D27-6499-4E92-99ED-F059D41BBD87}" srcId="{9791179A-ACD5-4027-BF65-467838626C5B}" destId="{A37A6C00-7B23-4262-9657-17A866C8451C}" srcOrd="3" destOrd="0" parTransId="{975C2442-0BCB-4CA2-9FF2-366C80FD5C80}" sibTransId="{99D1FDDD-9C6E-4F7E-BA09-A502636BACBC}"/>
    <dgm:cxn modelId="{826FAE79-C515-443D-883D-571FC11CDEF1}" type="presOf" srcId="{EB585E15-7CC7-4A16-A320-28215631CF1E}" destId="{CA3D02D2-0744-47B0-BF42-DB70E6614406}" srcOrd="0" destOrd="0" presId="urn:microsoft.com/office/officeart/2008/layout/VerticalCurvedList"/>
    <dgm:cxn modelId="{F6F34913-E00D-453E-AD55-C5597AAA75C2}" srcId="{9791179A-ACD5-4027-BF65-467838626C5B}" destId="{B0FD67C5-2174-4F09-9978-31767CE6B202}" srcOrd="0" destOrd="0" parTransId="{9EF1315D-380F-4105-8DD4-10DC28B561E6}" sibTransId="{6AB797A5-43AD-4FD1-803D-245B0274C53E}"/>
    <dgm:cxn modelId="{DAF0D934-6EE5-445E-B46D-5BADA45FB755}" type="presOf" srcId="{FE1A47BA-4F1E-408D-8D5E-DBC1E317B390}" destId="{4F5046C8-0639-465E-97BC-CE507F1B47DD}" srcOrd="0" destOrd="0" presId="urn:microsoft.com/office/officeart/2008/layout/VerticalCurvedList"/>
    <dgm:cxn modelId="{407D1DB2-71E4-4F6E-A976-198269E6A00E}" type="presParOf" srcId="{DE4551AD-010D-4991-925F-6BF028A764F2}" destId="{654F07F7-BDCC-4B5D-8A5C-FE5F87D14815}" srcOrd="0" destOrd="0" presId="urn:microsoft.com/office/officeart/2008/layout/VerticalCurvedList"/>
    <dgm:cxn modelId="{E7CDF877-34E4-440A-B1E8-F259A132BE75}" type="presParOf" srcId="{654F07F7-BDCC-4B5D-8A5C-FE5F87D14815}" destId="{FBDDAD3C-21F3-4A3D-869D-8AC45B9F5455}" srcOrd="0" destOrd="0" presId="urn:microsoft.com/office/officeart/2008/layout/VerticalCurvedList"/>
    <dgm:cxn modelId="{B0B1FA87-BCAE-4281-8CF3-649667DD8BF3}" type="presParOf" srcId="{FBDDAD3C-21F3-4A3D-869D-8AC45B9F5455}" destId="{F7DF3899-B051-4526-AE3E-5AC0961AED5E}" srcOrd="0" destOrd="0" presId="urn:microsoft.com/office/officeart/2008/layout/VerticalCurvedList"/>
    <dgm:cxn modelId="{D2DE524B-25B5-458C-ACF2-1C6D6DF8F8F8}" type="presParOf" srcId="{FBDDAD3C-21F3-4A3D-869D-8AC45B9F5455}" destId="{A782FA1D-E853-42EA-BFD8-E9D50C7944DD}" srcOrd="1" destOrd="0" presId="urn:microsoft.com/office/officeart/2008/layout/VerticalCurvedList"/>
    <dgm:cxn modelId="{83C541D3-ED28-4864-AED2-A07B2583C3BC}" type="presParOf" srcId="{FBDDAD3C-21F3-4A3D-869D-8AC45B9F5455}" destId="{A681892E-573B-4102-93C9-8553D69737E1}" srcOrd="2" destOrd="0" presId="urn:microsoft.com/office/officeart/2008/layout/VerticalCurvedList"/>
    <dgm:cxn modelId="{27465450-944F-49FC-AC8F-D7215F73AAEA}" type="presParOf" srcId="{FBDDAD3C-21F3-4A3D-869D-8AC45B9F5455}" destId="{5AFBBC2A-CDC6-4CC7-8B37-060BD8EBD170}" srcOrd="3" destOrd="0" presId="urn:microsoft.com/office/officeart/2008/layout/VerticalCurvedList"/>
    <dgm:cxn modelId="{C00F8B1E-5CE8-43FE-B080-7ECC8AB87446}" type="presParOf" srcId="{654F07F7-BDCC-4B5D-8A5C-FE5F87D14815}" destId="{63308D1C-D538-428F-BD10-5AD17BA0C8BD}" srcOrd="1" destOrd="0" presId="urn:microsoft.com/office/officeart/2008/layout/VerticalCurvedList"/>
    <dgm:cxn modelId="{C8C2D88C-4E19-4D19-8406-6FBD0C32544C}" type="presParOf" srcId="{654F07F7-BDCC-4B5D-8A5C-FE5F87D14815}" destId="{1381DFDB-EA4C-44C1-BAAF-34B98FD19832}" srcOrd="2" destOrd="0" presId="urn:microsoft.com/office/officeart/2008/layout/VerticalCurvedList"/>
    <dgm:cxn modelId="{2F5110CA-5FC2-415A-9E86-85F8302C1495}" type="presParOf" srcId="{1381DFDB-EA4C-44C1-BAAF-34B98FD19832}" destId="{AF8D65C4-69FA-4C19-81BF-E3AFC5FFF825}" srcOrd="0" destOrd="0" presId="urn:microsoft.com/office/officeart/2008/layout/VerticalCurvedList"/>
    <dgm:cxn modelId="{C2CE4474-BCD9-4FE2-80E3-8A47B14B48F0}" type="presParOf" srcId="{654F07F7-BDCC-4B5D-8A5C-FE5F87D14815}" destId="{4F5046C8-0639-465E-97BC-CE507F1B47DD}" srcOrd="3" destOrd="0" presId="urn:microsoft.com/office/officeart/2008/layout/VerticalCurvedList"/>
    <dgm:cxn modelId="{0C4B6E73-B903-44FC-9C87-A9B5D29ACF11}" type="presParOf" srcId="{654F07F7-BDCC-4B5D-8A5C-FE5F87D14815}" destId="{F0BDA8A4-7BE0-4F2D-80B8-7D337D1414F4}" srcOrd="4" destOrd="0" presId="urn:microsoft.com/office/officeart/2008/layout/VerticalCurvedList"/>
    <dgm:cxn modelId="{E556F597-10DD-4DEA-8316-7A0546CA3261}" type="presParOf" srcId="{F0BDA8A4-7BE0-4F2D-80B8-7D337D1414F4}" destId="{E41566C7-A971-43DA-98A1-15E07CDAA308}" srcOrd="0" destOrd="0" presId="urn:microsoft.com/office/officeart/2008/layout/VerticalCurvedList"/>
    <dgm:cxn modelId="{22C4934E-E368-43A8-9FC8-6DFB5400EF43}" type="presParOf" srcId="{654F07F7-BDCC-4B5D-8A5C-FE5F87D14815}" destId="{CA3D02D2-0744-47B0-BF42-DB70E6614406}" srcOrd="5" destOrd="0" presId="urn:microsoft.com/office/officeart/2008/layout/VerticalCurvedList"/>
    <dgm:cxn modelId="{B4D53AFE-C93E-49A1-9EE6-BBB1E43E488A}" type="presParOf" srcId="{654F07F7-BDCC-4B5D-8A5C-FE5F87D14815}" destId="{ED22EAB6-907B-4E19-BCC5-B8698E6A5983}" srcOrd="6" destOrd="0" presId="urn:microsoft.com/office/officeart/2008/layout/VerticalCurvedList"/>
    <dgm:cxn modelId="{371346CA-5B67-437F-9C08-88F5E0E66A19}" type="presParOf" srcId="{ED22EAB6-907B-4E19-BCC5-B8698E6A5983}" destId="{0E32C860-FFC0-47F8-B8EF-AB2A6542C057}" srcOrd="0" destOrd="0" presId="urn:microsoft.com/office/officeart/2008/layout/VerticalCurvedList"/>
    <dgm:cxn modelId="{BD747BD1-C814-4033-9075-B3D8807D07E6}" type="presParOf" srcId="{654F07F7-BDCC-4B5D-8A5C-FE5F87D14815}" destId="{7406598A-2D48-46C3-A39E-2B73694FA762}" srcOrd="7" destOrd="0" presId="urn:microsoft.com/office/officeart/2008/layout/VerticalCurvedList"/>
    <dgm:cxn modelId="{054B7B79-2EA1-40AC-9B76-04F53EF33A64}" type="presParOf" srcId="{654F07F7-BDCC-4B5D-8A5C-FE5F87D14815}" destId="{87BBD414-57E7-49FF-B38E-6D2559D128A8}" srcOrd="8" destOrd="0" presId="urn:microsoft.com/office/officeart/2008/layout/VerticalCurvedList"/>
    <dgm:cxn modelId="{9FED43BD-4DDD-4824-A40B-FE8602AB4AAD}" type="presParOf" srcId="{87BBD414-57E7-49FF-B38E-6D2559D128A8}" destId="{1FDC1922-C681-466B-A3E9-BA9DC3AB5C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7F483-61FD-4816-8E4B-3599C94618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997941-A516-47E1-AE3C-74F4A6F517E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Основание для отказа во включение сведений в НРС – </a:t>
          </a:r>
        </a:p>
        <a:p>
          <a:pPr rtl="0"/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Приложение 4 к 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ПРИКАЗУ МИНСТРОЯ РФ от 15.04.2022 №286/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пр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046F0-CA33-461C-8365-B61B7F102C8A}" type="parTrans" cxnId="{AB971394-40C6-4BCD-BD1F-971B2781F681}">
      <dgm:prSet/>
      <dgm:spPr/>
      <dgm:t>
        <a:bodyPr/>
        <a:lstStyle/>
        <a:p>
          <a:endParaRPr lang="ru-RU"/>
        </a:p>
      </dgm:t>
    </dgm:pt>
    <dgm:pt modelId="{460E42FF-E251-4030-A0A7-13BC549CFE59}" type="sibTrans" cxnId="{AB971394-40C6-4BCD-BD1F-971B2781F681}">
      <dgm:prSet/>
      <dgm:spPr/>
      <dgm:t>
        <a:bodyPr/>
        <a:lstStyle/>
        <a:p>
          <a:endParaRPr lang="ru-RU"/>
        </a:p>
      </dgm:t>
    </dgm:pt>
    <dgm:pt modelId="{E1C1FF9A-1A5C-4933-9804-C139D4689CD2}" type="pres">
      <dgm:prSet presAssocID="{4A87F483-61FD-4816-8E4B-3599C94618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416E3-504F-48DF-8274-375F24175849}" type="pres">
      <dgm:prSet presAssocID="{7C997941-A516-47E1-AE3C-74F4A6F517EC}" presName="node" presStyleLbl="node1" presStyleIdx="0" presStyleCnt="1" custLinFactNeighborX="-49" custLinFactNeighborY="-2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639AA7-8010-4C98-BF80-2D982568BDFA}" type="presOf" srcId="{7C997941-A516-47E1-AE3C-74F4A6F517EC}" destId="{719416E3-504F-48DF-8274-375F24175849}" srcOrd="0" destOrd="0" presId="urn:microsoft.com/office/officeart/2005/8/layout/process1"/>
    <dgm:cxn modelId="{CFD3C66B-A13E-4276-9BE3-0D7D87B351A2}" type="presOf" srcId="{4A87F483-61FD-4816-8E4B-3599C9461804}" destId="{E1C1FF9A-1A5C-4933-9804-C139D4689CD2}" srcOrd="0" destOrd="0" presId="urn:microsoft.com/office/officeart/2005/8/layout/process1"/>
    <dgm:cxn modelId="{AB971394-40C6-4BCD-BD1F-971B2781F681}" srcId="{4A87F483-61FD-4816-8E4B-3599C9461804}" destId="{7C997941-A516-47E1-AE3C-74F4A6F517EC}" srcOrd="0" destOrd="0" parTransId="{1F2046F0-CA33-461C-8365-B61B7F102C8A}" sibTransId="{460E42FF-E251-4030-A0A7-13BC549CFE59}"/>
    <dgm:cxn modelId="{778F66AD-8AD5-4EFE-926D-9A44510FBCB5}" type="presParOf" srcId="{E1C1FF9A-1A5C-4933-9804-C139D4689CD2}" destId="{719416E3-504F-48DF-8274-375F2417584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87F483-61FD-4816-8E4B-3599C94618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997941-A516-47E1-AE3C-74F4A6F517E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99"/>
        </a:solidFill>
        <a:ln/>
      </dgm:spPr>
      <dgm:t>
        <a:bodyPr/>
        <a:lstStyle/>
        <a:p>
          <a:pPr rtl="0"/>
          <a:r>
            <a:rPr lang="ru-RU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 01.09.2022!</a:t>
          </a:r>
        </a:p>
        <a:p>
          <a:pPr rtl="0"/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Периодичность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прохождения НОК по данной квалификации 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</a:p>
        <a:p>
          <a:pPr rtl="0"/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раз в 5 лет</a:t>
          </a:r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046F0-CA33-461C-8365-B61B7F102C8A}" type="parTrans" cxnId="{AB971394-40C6-4BCD-BD1F-971B2781F681}">
      <dgm:prSet/>
      <dgm:spPr/>
      <dgm:t>
        <a:bodyPr/>
        <a:lstStyle/>
        <a:p>
          <a:endParaRPr lang="ru-RU"/>
        </a:p>
      </dgm:t>
    </dgm:pt>
    <dgm:pt modelId="{460E42FF-E251-4030-A0A7-13BC549CFE59}" type="sibTrans" cxnId="{AB971394-40C6-4BCD-BD1F-971B2781F681}">
      <dgm:prSet/>
      <dgm:spPr/>
      <dgm:t>
        <a:bodyPr/>
        <a:lstStyle/>
        <a:p>
          <a:endParaRPr lang="ru-RU"/>
        </a:p>
      </dgm:t>
    </dgm:pt>
    <dgm:pt modelId="{E1C1FF9A-1A5C-4933-9804-C139D4689CD2}" type="pres">
      <dgm:prSet presAssocID="{4A87F483-61FD-4816-8E4B-3599C94618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416E3-504F-48DF-8274-375F24175849}" type="pres">
      <dgm:prSet presAssocID="{7C997941-A516-47E1-AE3C-74F4A6F517EC}" presName="node" presStyleLbl="node1" presStyleIdx="0" presStyleCnt="1" custLinFactNeighborX="0" custLinFactNeighborY="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AA10C2-7F8A-43B1-87D6-481F7E5CF105}" type="presOf" srcId="{7C997941-A516-47E1-AE3C-74F4A6F517EC}" destId="{719416E3-504F-48DF-8274-375F24175849}" srcOrd="0" destOrd="0" presId="urn:microsoft.com/office/officeart/2005/8/layout/process1"/>
    <dgm:cxn modelId="{AB971394-40C6-4BCD-BD1F-971B2781F681}" srcId="{4A87F483-61FD-4816-8E4B-3599C9461804}" destId="{7C997941-A516-47E1-AE3C-74F4A6F517EC}" srcOrd="0" destOrd="0" parTransId="{1F2046F0-CA33-461C-8365-B61B7F102C8A}" sibTransId="{460E42FF-E251-4030-A0A7-13BC549CFE59}"/>
    <dgm:cxn modelId="{2D2D0CE4-2EDB-4B2F-A4EF-04BCEBF8FA45}" type="presOf" srcId="{4A87F483-61FD-4816-8E4B-3599C9461804}" destId="{E1C1FF9A-1A5C-4933-9804-C139D4689CD2}" srcOrd="0" destOrd="0" presId="urn:microsoft.com/office/officeart/2005/8/layout/process1"/>
    <dgm:cxn modelId="{18660A64-5510-4823-BB41-A5BB1E910385}" type="presParOf" srcId="{E1C1FF9A-1A5C-4933-9804-C139D4689CD2}" destId="{719416E3-504F-48DF-8274-375F2417584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A74281-5781-4522-9453-D665330321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9FB4D-548D-4FEF-95D6-9620FA1D0393}">
      <dgm:prSet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Теория не сдана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2556E-8242-4AC4-8D5F-7ED32C327D5B}" type="parTrans" cxnId="{2AF3A5D2-AD44-4EDC-81F1-1A309BC8DDE9}">
      <dgm:prSet/>
      <dgm:spPr/>
      <dgm:t>
        <a:bodyPr/>
        <a:lstStyle/>
        <a:p>
          <a:endParaRPr lang="ru-RU"/>
        </a:p>
      </dgm:t>
    </dgm:pt>
    <dgm:pt modelId="{AC07AF8E-2446-4CD8-9657-1AFD6B83ED11}" type="sibTrans" cxnId="{2AF3A5D2-AD44-4EDC-81F1-1A309BC8DDE9}">
      <dgm:prSet/>
      <dgm:spPr/>
      <dgm:t>
        <a:bodyPr/>
        <a:lstStyle/>
        <a:p>
          <a:endParaRPr lang="ru-RU"/>
        </a:p>
      </dgm:t>
    </dgm:pt>
    <dgm:pt modelId="{D643CFEA-2482-42D9-B4E8-993AE84B6438}" type="pres">
      <dgm:prSet presAssocID="{0AA74281-5781-4522-9453-D66533032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71A12-8F98-472A-93EF-6087B7C670A5}" type="pres">
      <dgm:prSet presAssocID="{96B9FB4D-548D-4FEF-95D6-9620FA1D0393}" presName="linNode" presStyleCnt="0"/>
      <dgm:spPr/>
    </dgm:pt>
    <dgm:pt modelId="{4C49C4F8-0C3B-48BD-9E35-72917A68C7B4}" type="pres">
      <dgm:prSet presAssocID="{96B9FB4D-548D-4FEF-95D6-9620FA1D0393}" presName="parentText" presStyleLbl="node1" presStyleIdx="0" presStyleCnt="1" custScaleX="130164" custLinFactX="-47101" custLinFactNeighborX="-10000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71566-2D46-4316-9301-5D0358C6C6F3}" type="presOf" srcId="{0AA74281-5781-4522-9453-D6653303210F}" destId="{D643CFEA-2482-42D9-B4E8-993AE84B6438}" srcOrd="0" destOrd="0" presId="urn:microsoft.com/office/officeart/2005/8/layout/vList5"/>
    <dgm:cxn modelId="{2AF3A5D2-AD44-4EDC-81F1-1A309BC8DDE9}" srcId="{0AA74281-5781-4522-9453-D6653303210F}" destId="{96B9FB4D-548D-4FEF-95D6-9620FA1D0393}" srcOrd="0" destOrd="0" parTransId="{DBD2556E-8242-4AC4-8D5F-7ED32C327D5B}" sibTransId="{AC07AF8E-2446-4CD8-9657-1AFD6B83ED11}"/>
    <dgm:cxn modelId="{E0DB23FD-7163-4BC5-BC71-3EBE3EEC43C7}" type="presOf" srcId="{96B9FB4D-548D-4FEF-95D6-9620FA1D0393}" destId="{4C49C4F8-0C3B-48BD-9E35-72917A68C7B4}" srcOrd="0" destOrd="0" presId="urn:microsoft.com/office/officeart/2005/8/layout/vList5"/>
    <dgm:cxn modelId="{3A3B6670-8BDF-459C-B6CE-B308456FC564}" type="presParOf" srcId="{D643CFEA-2482-42D9-B4E8-993AE84B6438}" destId="{83271A12-8F98-472A-93EF-6087B7C670A5}" srcOrd="0" destOrd="0" presId="urn:microsoft.com/office/officeart/2005/8/layout/vList5"/>
    <dgm:cxn modelId="{778ACAA9-2F52-4F25-83B8-388FB8AFD8B6}" type="presParOf" srcId="{83271A12-8F98-472A-93EF-6087B7C670A5}" destId="{4C49C4F8-0C3B-48BD-9E35-72917A68C7B4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B1742D-1704-4694-964B-482837C3D3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2DF45-C8AC-48A3-BE9D-6407C1060603}">
      <dgm:prSet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pPr rtl="0"/>
          <a:r>
            <a:rPr lang="ru-RU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Теория сдана успешно 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4889B-BD68-4C9A-9396-4744DC4FE737}" type="parTrans" cxnId="{77367AFA-E985-423F-8114-BBD9A577E918}">
      <dgm:prSet/>
      <dgm:spPr/>
      <dgm:t>
        <a:bodyPr/>
        <a:lstStyle/>
        <a:p>
          <a:endParaRPr lang="ru-RU"/>
        </a:p>
      </dgm:t>
    </dgm:pt>
    <dgm:pt modelId="{F72028E4-852D-4237-8BB0-47366FD30993}" type="sibTrans" cxnId="{77367AFA-E985-423F-8114-BBD9A577E918}">
      <dgm:prSet/>
      <dgm:spPr/>
      <dgm:t>
        <a:bodyPr/>
        <a:lstStyle/>
        <a:p>
          <a:endParaRPr lang="ru-RU"/>
        </a:p>
      </dgm:t>
    </dgm:pt>
    <dgm:pt modelId="{5296BC67-742D-4316-9AFF-2668AE67ADB1}" type="pres">
      <dgm:prSet presAssocID="{A3B1742D-1704-4694-964B-482837C3D3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7E1299-BA9D-40C7-A230-FA316200B4C2}" type="pres">
      <dgm:prSet presAssocID="{6652DF45-C8AC-48A3-BE9D-6407C1060603}" presName="parentText" presStyleLbl="node1" presStyleIdx="0" presStyleCnt="1" custScaleX="79050" custScaleY="47920" custLinFactNeighborX="18393" custLinFactNeighborY="-29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2784E6-9BA9-4F5C-9CA8-7ABD9F54BDBC}" type="presOf" srcId="{A3B1742D-1704-4694-964B-482837C3D3B6}" destId="{5296BC67-742D-4316-9AFF-2668AE67ADB1}" srcOrd="0" destOrd="0" presId="urn:microsoft.com/office/officeart/2005/8/layout/vList2"/>
    <dgm:cxn modelId="{77367AFA-E985-423F-8114-BBD9A577E918}" srcId="{A3B1742D-1704-4694-964B-482837C3D3B6}" destId="{6652DF45-C8AC-48A3-BE9D-6407C1060603}" srcOrd="0" destOrd="0" parTransId="{5DA4889B-BD68-4C9A-9396-4744DC4FE737}" sibTransId="{F72028E4-852D-4237-8BB0-47366FD30993}"/>
    <dgm:cxn modelId="{02469DF4-E80B-4D34-9E2F-DC76A349CD11}" type="presOf" srcId="{6652DF45-C8AC-48A3-BE9D-6407C1060603}" destId="{8E7E1299-BA9D-40C7-A230-FA316200B4C2}" srcOrd="0" destOrd="0" presId="urn:microsoft.com/office/officeart/2005/8/layout/vList2"/>
    <dgm:cxn modelId="{890B21E8-D14C-4754-8E7A-DB95CDC74A96}" type="presParOf" srcId="{5296BC67-742D-4316-9AFF-2668AE67ADB1}" destId="{8E7E1299-BA9D-40C7-A230-FA316200B4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A74281-5781-4522-9453-D665330321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9FB4D-548D-4FEF-95D6-9620FA1D0393}">
      <dgm:prSet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Практика не сдана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2556E-8242-4AC4-8D5F-7ED32C327D5B}" type="parTrans" cxnId="{2AF3A5D2-AD44-4EDC-81F1-1A309BC8DDE9}">
      <dgm:prSet/>
      <dgm:spPr/>
      <dgm:t>
        <a:bodyPr/>
        <a:lstStyle/>
        <a:p>
          <a:endParaRPr lang="ru-RU"/>
        </a:p>
      </dgm:t>
    </dgm:pt>
    <dgm:pt modelId="{AC07AF8E-2446-4CD8-9657-1AFD6B83ED11}" type="sibTrans" cxnId="{2AF3A5D2-AD44-4EDC-81F1-1A309BC8DDE9}">
      <dgm:prSet/>
      <dgm:spPr/>
      <dgm:t>
        <a:bodyPr/>
        <a:lstStyle/>
        <a:p>
          <a:endParaRPr lang="ru-RU"/>
        </a:p>
      </dgm:t>
    </dgm:pt>
    <dgm:pt modelId="{D643CFEA-2482-42D9-B4E8-993AE84B6438}" type="pres">
      <dgm:prSet presAssocID="{0AA74281-5781-4522-9453-D66533032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71A12-8F98-472A-93EF-6087B7C670A5}" type="pres">
      <dgm:prSet presAssocID="{96B9FB4D-548D-4FEF-95D6-9620FA1D0393}" presName="linNode" presStyleCnt="0"/>
      <dgm:spPr/>
    </dgm:pt>
    <dgm:pt modelId="{4C49C4F8-0C3B-48BD-9E35-72917A68C7B4}" type="pres">
      <dgm:prSet presAssocID="{96B9FB4D-548D-4FEF-95D6-9620FA1D0393}" presName="parentText" presStyleLbl="node1" presStyleIdx="0" presStyleCnt="1" custScaleX="168134" custLinFactX="-47101" custLinFactNeighborX="-10000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5B030-1A93-4288-88EB-18954A6E8B87}" type="presOf" srcId="{96B9FB4D-548D-4FEF-95D6-9620FA1D0393}" destId="{4C49C4F8-0C3B-48BD-9E35-72917A68C7B4}" srcOrd="0" destOrd="0" presId="urn:microsoft.com/office/officeart/2005/8/layout/vList5"/>
    <dgm:cxn modelId="{56D57A91-A284-49B9-BEB1-85B6357063E0}" type="presOf" srcId="{0AA74281-5781-4522-9453-D6653303210F}" destId="{D643CFEA-2482-42D9-B4E8-993AE84B6438}" srcOrd="0" destOrd="0" presId="urn:microsoft.com/office/officeart/2005/8/layout/vList5"/>
    <dgm:cxn modelId="{2AF3A5D2-AD44-4EDC-81F1-1A309BC8DDE9}" srcId="{0AA74281-5781-4522-9453-D6653303210F}" destId="{96B9FB4D-548D-4FEF-95D6-9620FA1D0393}" srcOrd="0" destOrd="0" parTransId="{DBD2556E-8242-4AC4-8D5F-7ED32C327D5B}" sibTransId="{AC07AF8E-2446-4CD8-9657-1AFD6B83ED11}"/>
    <dgm:cxn modelId="{1CE63A2A-E4EF-488D-8E97-8054AE837B0A}" type="presParOf" srcId="{D643CFEA-2482-42D9-B4E8-993AE84B6438}" destId="{83271A12-8F98-472A-93EF-6087B7C670A5}" srcOrd="0" destOrd="0" presId="urn:microsoft.com/office/officeart/2005/8/layout/vList5"/>
    <dgm:cxn modelId="{81B0BDBF-235F-461C-AFD8-2AD2C384E273}" type="presParOf" srcId="{83271A12-8F98-472A-93EF-6087B7C670A5}" destId="{4C49C4F8-0C3B-48BD-9E35-72917A68C7B4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A74281-5781-4522-9453-D6653303210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9FB4D-548D-4FEF-95D6-9620FA1D0393}">
      <dgm:prSet/>
      <dgm:spPr>
        <a:solidFill>
          <a:srgbClr val="FFFF99"/>
        </a:solidFill>
        <a:ln>
          <a:solidFill>
            <a:srgbClr val="FFFF99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Практика сдана успешно</a:t>
          </a:r>
          <a:endParaRPr lang="ru-R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2556E-8242-4AC4-8D5F-7ED32C327D5B}" type="parTrans" cxnId="{2AF3A5D2-AD44-4EDC-81F1-1A309BC8DDE9}">
      <dgm:prSet/>
      <dgm:spPr/>
      <dgm:t>
        <a:bodyPr/>
        <a:lstStyle/>
        <a:p>
          <a:endParaRPr lang="ru-RU"/>
        </a:p>
      </dgm:t>
    </dgm:pt>
    <dgm:pt modelId="{AC07AF8E-2446-4CD8-9657-1AFD6B83ED11}" type="sibTrans" cxnId="{2AF3A5D2-AD44-4EDC-81F1-1A309BC8DDE9}">
      <dgm:prSet/>
      <dgm:spPr/>
      <dgm:t>
        <a:bodyPr/>
        <a:lstStyle/>
        <a:p>
          <a:endParaRPr lang="ru-RU"/>
        </a:p>
      </dgm:t>
    </dgm:pt>
    <dgm:pt modelId="{D643CFEA-2482-42D9-B4E8-993AE84B6438}" type="pres">
      <dgm:prSet presAssocID="{0AA74281-5781-4522-9453-D66533032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71A12-8F98-472A-93EF-6087B7C670A5}" type="pres">
      <dgm:prSet presAssocID="{96B9FB4D-548D-4FEF-95D6-9620FA1D0393}" presName="linNode" presStyleCnt="0"/>
      <dgm:spPr/>
    </dgm:pt>
    <dgm:pt modelId="{4C49C4F8-0C3B-48BD-9E35-72917A68C7B4}" type="pres">
      <dgm:prSet presAssocID="{96B9FB4D-548D-4FEF-95D6-9620FA1D0393}" presName="parentText" presStyleLbl="node1" presStyleIdx="0" presStyleCnt="1" custScaleX="193473" custScaleY="69487" custLinFactNeighborX="-10752" custLinFactNeighborY="19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F0DA2-FC0B-40D5-8364-E5F950D0A1D6}" type="presOf" srcId="{0AA74281-5781-4522-9453-D6653303210F}" destId="{D643CFEA-2482-42D9-B4E8-993AE84B6438}" srcOrd="0" destOrd="0" presId="urn:microsoft.com/office/officeart/2005/8/layout/vList5"/>
    <dgm:cxn modelId="{2AF3A5D2-AD44-4EDC-81F1-1A309BC8DDE9}" srcId="{0AA74281-5781-4522-9453-D6653303210F}" destId="{96B9FB4D-548D-4FEF-95D6-9620FA1D0393}" srcOrd="0" destOrd="0" parTransId="{DBD2556E-8242-4AC4-8D5F-7ED32C327D5B}" sibTransId="{AC07AF8E-2446-4CD8-9657-1AFD6B83ED11}"/>
    <dgm:cxn modelId="{91D602A0-4027-463F-B1DC-BA4B00387F96}" type="presOf" srcId="{96B9FB4D-548D-4FEF-95D6-9620FA1D0393}" destId="{4C49C4F8-0C3B-48BD-9E35-72917A68C7B4}" srcOrd="0" destOrd="0" presId="urn:microsoft.com/office/officeart/2005/8/layout/vList5"/>
    <dgm:cxn modelId="{3A8B1DED-8633-4C00-91D4-DFEBFC80DA8F}" type="presParOf" srcId="{D643CFEA-2482-42D9-B4E8-993AE84B6438}" destId="{83271A12-8F98-472A-93EF-6087B7C670A5}" srcOrd="0" destOrd="0" presId="urn:microsoft.com/office/officeart/2005/8/layout/vList5"/>
    <dgm:cxn modelId="{4A9247B5-CCC1-4373-A107-70F1EF16BA26}" type="presParOf" srcId="{83271A12-8F98-472A-93EF-6087B7C670A5}" destId="{4C49C4F8-0C3B-48BD-9E35-72917A68C7B4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A4B04D-5789-4D26-9F86-559EA92A8C9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DA02F-B844-4FFC-ACB0-F5FE3C71ACA9}">
      <dgm:prSet custT="1"/>
      <dgm:spPr/>
      <dgm:t>
        <a:bodyPr/>
        <a:lstStyle/>
        <a:p>
          <a:pPr rtl="0"/>
          <a:r>
            <a:rPr lang="ru-RU" sz="1100" u="sng" dirty="0" smtClean="0">
              <a:latin typeface="Arial" panose="020B0604020202020204" pitchFamily="34" charset="0"/>
              <a:cs typeface="Arial" panose="020B0604020202020204" pitchFamily="34" charset="0"/>
            </a:rPr>
            <a:t>ЦОК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на основании </a:t>
          </a:r>
          <a:r>
            <a:rPr lang="ru-RU" sz="1100" u="sng" dirty="0" smtClean="0">
              <a:latin typeface="Arial" panose="020B0604020202020204" pitchFamily="34" charset="0"/>
              <a:cs typeface="Arial" panose="020B0604020202020204" pitchFamily="34" charset="0"/>
            </a:rPr>
            <a:t>решения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СПК по итогам прохождения соискателем профессионального экзамена не позднее </a:t>
          </a:r>
          <a:r>
            <a:rPr lang="ru-RU" sz="1100" b="1" u="sng" dirty="0" smtClean="0">
              <a:latin typeface="Arial" panose="020B0604020202020204" pitchFamily="34" charset="0"/>
              <a:cs typeface="Arial" panose="020B0604020202020204" pitchFamily="34" charset="0"/>
            </a:rPr>
            <a:t>30 календарных </a:t>
          </a:r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дней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после завершения профессионального экзамена </a:t>
          </a:r>
          <a:r>
            <a:rPr lang="ru-RU" sz="1100" u="sng" dirty="0" smtClean="0">
              <a:latin typeface="Arial" panose="020B0604020202020204" pitchFamily="34" charset="0"/>
              <a:cs typeface="Arial" panose="020B0604020202020204" pitchFamily="34" charset="0"/>
            </a:rPr>
            <a:t>оформляет и выдает 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соискателю или законному представителю </a:t>
          </a:r>
          <a:r>
            <a:rPr lang="ru-RU" sz="1100" b="1" u="sng" dirty="0" smtClean="0">
              <a:latin typeface="Arial" panose="020B0604020202020204" pitchFamily="34" charset="0"/>
              <a:cs typeface="Arial" panose="020B0604020202020204" pitchFamily="34" charset="0"/>
            </a:rPr>
            <a:t>свидетельство о квалификации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при положительных результатах независимой оценки </a:t>
          </a:r>
          <a:r>
            <a: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квалификации, </a:t>
          </a:r>
          <a:r>
            <a:rPr lang="ru-RU" sz="1100" b="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либо в </a:t>
          </a:r>
          <a:r>
            <a:rPr lang="ru-RU" sz="11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случае получения соискателем </a:t>
          </a:r>
          <a:r>
            <a:rPr lang="ru-RU" sz="1100" b="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неудовлетворительно</a:t>
          </a:r>
          <a:r>
            <a:rPr lang="ru-RU" sz="11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й оценки, при прохождении независимой оценки квалификации, </a:t>
          </a:r>
          <a:r>
            <a:rPr lang="ru-RU" sz="1100" b="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оформляет и выдает </a:t>
          </a:r>
          <a:r>
            <a:rPr lang="ru-RU" sz="11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отрицательное</a:t>
          </a:r>
          <a:r>
            <a:rPr lang="ru-RU" sz="1100" b="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заключение </a:t>
          </a:r>
          <a:endParaRPr lang="ru-RU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9C574-B92F-47BB-92C4-35670F500CB0}" type="parTrans" cxnId="{C7E5B4D2-9352-4BA3-9125-16BE55298FE5}">
      <dgm:prSet/>
      <dgm:spPr/>
      <dgm:t>
        <a:bodyPr/>
        <a:lstStyle/>
        <a:p>
          <a:endParaRPr lang="ru-RU"/>
        </a:p>
      </dgm:t>
    </dgm:pt>
    <dgm:pt modelId="{F68B8F27-B478-4578-A350-63BE84CE820B}" type="sibTrans" cxnId="{C7E5B4D2-9352-4BA3-9125-16BE55298FE5}">
      <dgm:prSet/>
      <dgm:spPr/>
      <dgm:t>
        <a:bodyPr/>
        <a:lstStyle/>
        <a:p>
          <a:endParaRPr lang="ru-RU"/>
        </a:p>
      </dgm:t>
    </dgm:pt>
    <dgm:pt modelId="{9B10D8F8-74F6-4AE6-A1FC-EA3010DC7F36}" type="pres">
      <dgm:prSet presAssocID="{6FA4B04D-5789-4D26-9F86-559EA92A8C9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8FA03C-EF70-4406-BA7A-19DD70DA6112}" type="pres">
      <dgm:prSet presAssocID="{EEADA02F-B844-4FFC-ACB0-F5FE3C71ACA9}" presName="circle1" presStyleLbl="node1" presStyleIdx="0" presStyleCnt="1" custScaleY="107081" custLinFactNeighborY="3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1E66EBEA-807C-43E0-B127-F7AB22DAA339}" type="pres">
      <dgm:prSet presAssocID="{EEADA02F-B844-4FFC-ACB0-F5FE3C71ACA9}" presName="space" presStyleCnt="0"/>
      <dgm:spPr/>
    </dgm:pt>
    <dgm:pt modelId="{F5CD4858-77F3-4743-9A88-0F106F2B5144}" type="pres">
      <dgm:prSet presAssocID="{EEADA02F-B844-4FFC-ACB0-F5FE3C71ACA9}" presName="rect1" presStyleLbl="alignAcc1" presStyleIdx="0" presStyleCnt="1" custScaleY="107143"/>
      <dgm:spPr/>
      <dgm:t>
        <a:bodyPr/>
        <a:lstStyle/>
        <a:p>
          <a:endParaRPr lang="ru-RU"/>
        </a:p>
      </dgm:t>
    </dgm:pt>
    <dgm:pt modelId="{D3464C67-AE46-40C7-B7C2-FC94A0D7B7AA}" type="pres">
      <dgm:prSet presAssocID="{EEADA02F-B844-4FFC-ACB0-F5FE3C71ACA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B3D09-BA17-47A6-92C8-DA33EE19691C}" type="presOf" srcId="{EEADA02F-B844-4FFC-ACB0-F5FE3C71ACA9}" destId="{F5CD4858-77F3-4743-9A88-0F106F2B5144}" srcOrd="0" destOrd="0" presId="urn:microsoft.com/office/officeart/2005/8/layout/target3"/>
    <dgm:cxn modelId="{D6AF3023-55B9-4FE5-B4A3-2EE87019FBDD}" type="presOf" srcId="{EEADA02F-B844-4FFC-ACB0-F5FE3C71ACA9}" destId="{D3464C67-AE46-40C7-B7C2-FC94A0D7B7AA}" srcOrd="1" destOrd="0" presId="urn:microsoft.com/office/officeart/2005/8/layout/target3"/>
    <dgm:cxn modelId="{ADF19FEE-5F4C-499D-9353-A3A778B15BFC}" type="presOf" srcId="{6FA4B04D-5789-4D26-9F86-559EA92A8C9C}" destId="{9B10D8F8-74F6-4AE6-A1FC-EA3010DC7F36}" srcOrd="0" destOrd="0" presId="urn:microsoft.com/office/officeart/2005/8/layout/target3"/>
    <dgm:cxn modelId="{C7E5B4D2-9352-4BA3-9125-16BE55298FE5}" srcId="{6FA4B04D-5789-4D26-9F86-559EA92A8C9C}" destId="{EEADA02F-B844-4FFC-ACB0-F5FE3C71ACA9}" srcOrd="0" destOrd="0" parTransId="{6199C574-B92F-47BB-92C4-35670F500CB0}" sibTransId="{F68B8F27-B478-4578-A350-63BE84CE820B}"/>
    <dgm:cxn modelId="{F276B6DA-BA8E-493A-A0AD-2BC046CF901D}" type="presParOf" srcId="{9B10D8F8-74F6-4AE6-A1FC-EA3010DC7F36}" destId="{E58FA03C-EF70-4406-BA7A-19DD70DA6112}" srcOrd="0" destOrd="0" presId="urn:microsoft.com/office/officeart/2005/8/layout/target3"/>
    <dgm:cxn modelId="{988CBFCD-C222-441C-B3DB-77ADE6C07EAF}" type="presParOf" srcId="{9B10D8F8-74F6-4AE6-A1FC-EA3010DC7F36}" destId="{1E66EBEA-807C-43E0-B127-F7AB22DAA339}" srcOrd="1" destOrd="0" presId="urn:microsoft.com/office/officeart/2005/8/layout/target3"/>
    <dgm:cxn modelId="{7FE65601-39BE-442E-ADA2-DB6206CA30C3}" type="presParOf" srcId="{9B10D8F8-74F6-4AE6-A1FC-EA3010DC7F36}" destId="{F5CD4858-77F3-4743-9A88-0F106F2B5144}" srcOrd="2" destOrd="0" presId="urn:microsoft.com/office/officeart/2005/8/layout/target3"/>
    <dgm:cxn modelId="{BE1F7E54-D815-43C7-A373-98A19DD8439D}" type="presParOf" srcId="{9B10D8F8-74F6-4AE6-A1FC-EA3010DC7F36}" destId="{D3464C67-AE46-40C7-B7C2-FC94A0D7B7AA}" srcOrd="3" destOrd="0" presId="urn:microsoft.com/office/officeart/2005/8/layout/targe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3E0D38-77AE-4FF1-A6B4-38DC0DA0624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AE8CC6-1A54-4EC0-8C57-12B23619B527}">
      <dgm:prSet custT="1"/>
      <dgm:spPr>
        <a:noFill/>
      </dgm:spPr>
      <dgm:t>
        <a:bodyPr/>
        <a:lstStyle/>
        <a:p>
          <a:pPr algn="ctr" rtl="0"/>
          <a:r>
            <a:rPr lang="ru-RU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</a:t>
          </a:r>
          <a:endParaRPr lang="ru-RU" sz="1400" b="1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400" b="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Свидетельство/ </a:t>
          </a:r>
          <a:r>
            <a:rPr lang="ru-RU" sz="1400" b="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Заключение:</a:t>
          </a:r>
          <a:endParaRPr lang="ru-RU" sz="1400" b="0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endParaRPr lang="ru-RU" sz="1400" b="0" u="sng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4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Получение </a:t>
          </a:r>
          <a:r>
            <a:rPr lang="ru-RU" sz="14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лично</a:t>
          </a:r>
        </a:p>
        <a:p>
          <a:pPr algn="ctr" rtl="0"/>
          <a:endParaRPr lang="ru-RU" sz="1400" b="0" u="none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ru-RU" sz="14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Направление по адресу,       указанному в </a:t>
          </a:r>
          <a:r>
            <a:rPr lang="ru-RU" sz="14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заявлении на </a:t>
          </a:r>
          <a:r>
            <a:rPr lang="ru-RU" sz="14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прохождение НОК</a:t>
          </a:r>
          <a:endParaRPr lang="ru-RU" sz="1400" b="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5AC42-AD22-4313-BE71-6CB76B052AB8}" type="parTrans" cxnId="{D7BD8D4A-14E2-446A-8D4C-9E00C9FA03B9}">
      <dgm:prSet/>
      <dgm:spPr/>
      <dgm:t>
        <a:bodyPr/>
        <a:lstStyle/>
        <a:p>
          <a:endParaRPr lang="ru-RU"/>
        </a:p>
      </dgm:t>
    </dgm:pt>
    <dgm:pt modelId="{1032BE66-0822-49D3-B816-F7975C170E7C}" type="sibTrans" cxnId="{D7BD8D4A-14E2-446A-8D4C-9E00C9FA03B9}">
      <dgm:prSet/>
      <dgm:spPr/>
      <dgm:t>
        <a:bodyPr/>
        <a:lstStyle/>
        <a:p>
          <a:endParaRPr lang="ru-RU"/>
        </a:p>
      </dgm:t>
    </dgm:pt>
    <dgm:pt modelId="{40F8F822-C80A-4E5C-B4D6-21B698ED6A39}" type="pres">
      <dgm:prSet presAssocID="{FE3E0D38-77AE-4FF1-A6B4-38DC0DA0624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801D1-0AD8-49EE-A5D2-635D89A17580}" type="pres">
      <dgm:prSet presAssocID="{42AE8CC6-1A54-4EC0-8C57-12B23619B527}" presName="circ1TxSh" presStyleLbl="vennNode1" presStyleIdx="0" presStyleCnt="1" custScaleX="121656" custLinFactNeighborX="-7959"/>
      <dgm:spPr/>
      <dgm:t>
        <a:bodyPr/>
        <a:lstStyle/>
        <a:p>
          <a:endParaRPr lang="ru-RU"/>
        </a:p>
      </dgm:t>
    </dgm:pt>
  </dgm:ptLst>
  <dgm:cxnLst>
    <dgm:cxn modelId="{7802E03D-ABAA-49CF-BFFF-065129869C9D}" type="presOf" srcId="{42AE8CC6-1A54-4EC0-8C57-12B23619B527}" destId="{275801D1-0AD8-49EE-A5D2-635D89A17580}" srcOrd="0" destOrd="0" presId="urn:microsoft.com/office/officeart/2005/8/layout/venn1"/>
    <dgm:cxn modelId="{52A0E7E8-82A0-4378-98BC-49746F418F40}" type="presOf" srcId="{FE3E0D38-77AE-4FF1-A6B4-38DC0DA06247}" destId="{40F8F822-C80A-4E5C-B4D6-21B698ED6A39}" srcOrd="0" destOrd="0" presId="urn:microsoft.com/office/officeart/2005/8/layout/venn1"/>
    <dgm:cxn modelId="{D7BD8D4A-14E2-446A-8D4C-9E00C9FA03B9}" srcId="{FE3E0D38-77AE-4FF1-A6B4-38DC0DA06247}" destId="{42AE8CC6-1A54-4EC0-8C57-12B23619B527}" srcOrd="0" destOrd="0" parTransId="{BE85AC42-AD22-4313-BE71-6CB76B052AB8}" sibTransId="{1032BE66-0822-49D3-B816-F7975C170E7C}"/>
    <dgm:cxn modelId="{BDA03704-B6CF-461A-BF7E-CDF108E68FCD}" type="presParOf" srcId="{40F8F822-C80A-4E5C-B4D6-21B698ED6A39}" destId="{275801D1-0AD8-49EE-A5D2-635D89A17580}" srcOrd="0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2FA1D-E853-42EA-BFD8-E9D50C7944DD}">
      <dsp:nvSpPr>
        <dsp:cNvPr id="0" name=""/>
        <dsp:cNvSpPr/>
      </dsp:nvSpPr>
      <dsp:spPr>
        <a:xfrm>
          <a:off x="-6106232" y="-934256"/>
          <a:ext cx="7268840" cy="7268840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08D1C-D538-428F-BD10-5AD17BA0C8BD}">
      <dsp:nvSpPr>
        <dsp:cNvPr id="0" name=""/>
        <dsp:cNvSpPr/>
      </dsp:nvSpPr>
      <dsp:spPr>
        <a:xfrm>
          <a:off x="636169" y="376001"/>
          <a:ext cx="8244231" cy="992150"/>
        </a:xfrm>
        <a:prstGeom prst="rect">
          <a:avLst/>
        </a:pr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5943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оформления, перечисленных в </a:t>
          </a:r>
          <a:r>
            <a:rPr lang="ru-RU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ГрК</a:t>
          </a: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РФ документов за подписью должностных лиц, не включенных в НРС, факт подачи таких документов может быть оспорен в судебном порядке (со всеми вытекающими последствиями для подрядчика) – исключение принятых объемов работ из отчетности, аннулирования актов приемки работ и/или объектов и актов их соответствия ПД и пр.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169" y="376001"/>
        <a:ext cx="8244231" cy="992150"/>
      </dsp:txXfrm>
    </dsp:sp>
    <dsp:sp modelId="{AF8D65C4-69FA-4C19-81BF-E3AFC5FFF825}">
      <dsp:nvSpPr>
        <dsp:cNvPr id="0" name=""/>
        <dsp:cNvSpPr/>
      </dsp:nvSpPr>
      <dsp:spPr>
        <a:xfrm>
          <a:off x="89227" y="311328"/>
          <a:ext cx="1038483" cy="103848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46C8-0639-465E-97BC-CE507F1B47DD}">
      <dsp:nvSpPr>
        <dsp:cNvPr id="0" name=""/>
        <dsp:cNvSpPr/>
      </dsp:nvSpPr>
      <dsp:spPr>
        <a:xfrm>
          <a:off x="1084778" y="1561641"/>
          <a:ext cx="7767922" cy="1030648"/>
        </a:xfrm>
        <a:prstGeom prst="rect">
          <a:avLst/>
        </a:pr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5943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Определение оптимального перечня должностных лиц с правом подписи, а также введение в их должностные инструкции необходимых обязанностей и полномочий.</a:t>
          </a:r>
        </a:p>
      </dsp:txBody>
      <dsp:txXfrm>
        <a:off x="1084778" y="1561641"/>
        <a:ext cx="7767922" cy="1030648"/>
      </dsp:txXfrm>
    </dsp:sp>
    <dsp:sp modelId="{E41566C7-A971-43DA-98A1-15E07CDAA308}">
      <dsp:nvSpPr>
        <dsp:cNvPr id="0" name=""/>
        <dsp:cNvSpPr/>
      </dsp:nvSpPr>
      <dsp:spPr>
        <a:xfrm>
          <a:off x="589868" y="1584174"/>
          <a:ext cx="1038483" cy="103848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D02D2-0744-47B0-BF42-DB70E6614406}">
      <dsp:nvSpPr>
        <dsp:cNvPr id="0" name=""/>
        <dsp:cNvSpPr/>
      </dsp:nvSpPr>
      <dsp:spPr>
        <a:xfrm>
          <a:off x="1093944" y="2952324"/>
          <a:ext cx="7767922" cy="986126"/>
        </a:xfrm>
        <a:prstGeom prst="rect">
          <a:avLst/>
        </a:pr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5943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Определение минимального количества, а также персональные данные работников, которые должны быть включены в НРС (рекомендуется резерв 10-20% от расчетной численности, компенсирующий текучесть (увольнение) и внутреннее перемещение работников на другие должности).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3944" y="2952324"/>
        <a:ext cx="7767922" cy="986126"/>
      </dsp:txXfrm>
    </dsp:sp>
    <dsp:sp modelId="{0E32C860-FFC0-47F8-B8EF-AB2A6542C057}">
      <dsp:nvSpPr>
        <dsp:cNvPr id="0" name=""/>
        <dsp:cNvSpPr/>
      </dsp:nvSpPr>
      <dsp:spPr>
        <a:xfrm>
          <a:off x="517859" y="2880324"/>
          <a:ext cx="1038483" cy="103848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6598A-2D48-46C3-A39E-2B73694FA762}">
      <dsp:nvSpPr>
        <dsp:cNvPr id="0" name=""/>
        <dsp:cNvSpPr/>
      </dsp:nvSpPr>
      <dsp:spPr>
        <a:xfrm>
          <a:off x="608469" y="4154364"/>
          <a:ext cx="8244231" cy="830786"/>
        </a:xfrm>
        <a:prstGeom prst="rect">
          <a:avLst/>
        </a:pr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5943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случае выявления недостаточного количества специалистов, включенных в НРС, необходимо принять незамедлительные меры по подбору и прохождению процедуры внесения дополнительных работников организации в НРС.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469" y="4154364"/>
        <a:ext cx="8244231" cy="830786"/>
      </dsp:txXfrm>
    </dsp:sp>
    <dsp:sp modelId="{1FDC1922-C681-466B-A3E9-BA9DC3AB5CF8}">
      <dsp:nvSpPr>
        <dsp:cNvPr id="0" name=""/>
        <dsp:cNvSpPr/>
      </dsp:nvSpPr>
      <dsp:spPr>
        <a:xfrm>
          <a:off x="89227" y="4050516"/>
          <a:ext cx="1038483" cy="103848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416E3-504F-48DF-8274-375F24175849}">
      <dsp:nvSpPr>
        <dsp:cNvPr id="0" name=""/>
        <dsp:cNvSpPr/>
      </dsp:nvSpPr>
      <dsp:spPr>
        <a:xfrm>
          <a:off x="0" y="0"/>
          <a:ext cx="3068791" cy="1573586"/>
        </a:xfrm>
        <a:prstGeom prst="roundRect">
          <a:avLst>
            <a:gd name="adj" fmla="val 10000"/>
          </a:avLst>
        </a:prstGeom>
        <a:solidFill>
          <a:srgbClr val="FFFF99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Основание для отказа во включение сведений в НРС –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Приложение 4 к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ПРИКАЗУ МИНСТРОЯ РФ от 15.04.2022 №286/</a:t>
          </a:r>
          <a:r>
            <a:rPr lang="ru-RU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</a:t>
          </a:r>
          <a:endParaRPr lang="ru-RU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89" y="46089"/>
        <a:ext cx="2976613" cy="1481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416E3-504F-48DF-8274-375F24175849}">
      <dsp:nvSpPr>
        <dsp:cNvPr id="0" name=""/>
        <dsp:cNvSpPr/>
      </dsp:nvSpPr>
      <dsp:spPr>
        <a:xfrm>
          <a:off x="1499" y="0"/>
          <a:ext cx="3068791" cy="1418901"/>
        </a:xfrm>
        <a:prstGeom prst="roundRect">
          <a:avLst>
            <a:gd name="adj" fmla="val 10000"/>
          </a:avLst>
        </a:prstGeom>
        <a:solidFill>
          <a:srgbClr val="FFFF99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 01.09.2022!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Периодичность</a:t>
          </a:r>
          <a:r>
            <a:rPr lang="ru-RU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прохождения НОК по данной квалификации </a:t>
          </a:r>
          <a:r>
            <a:rPr lang="ru-RU" sz="15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 раз в 5 лет</a:t>
          </a:r>
          <a:r>
            <a:rPr lang="ru-RU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57" y="41558"/>
        <a:ext cx="2985675" cy="1335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9C4F8-0C3B-48BD-9E35-72917A68C7B4}">
      <dsp:nvSpPr>
        <dsp:cNvPr id="0" name=""/>
        <dsp:cNvSpPr/>
      </dsp:nvSpPr>
      <dsp:spPr>
        <a:xfrm>
          <a:off x="0" y="0"/>
          <a:ext cx="1242936" cy="1519560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Теория не сдана</a:t>
          </a:r>
          <a:endParaRPr lang="ru-RU" sz="2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75" y="60675"/>
        <a:ext cx="1121586" cy="1398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E1299-BA9D-40C7-A230-FA316200B4C2}">
      <dsp:nvSpPr>
        <dsp:cNvPr id="0" name=""/>
        <dsp:cNvSpPr/>
      </dsp:nvSpPr>
      <dsp:spPr>
        <a:xfrm>
          <a:off x="509056" y="0"/>
          <a:ext cx="1920807" cy="958735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Теория сдана успешно </a:t>
          </a:r>
          <a:endParaRPr lang="ru-RU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858" y="46802"/>
        <a:ext cx="1827203" cy="865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9C4F8-0C3B-48BD-9E35-72917A68C7B4}">
      <dsp:nvSpPr>
        <dsp:cNvPr id="0" name=""/>
        <dsp:cNvSpPr/>
      </dsp:nvSpPr>
      <dsp:spPr>
        <a:xfrm>
          <a:off x="0" y="0"/>
          <a:ext cx="1242250" cy="1290781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Практика не сдана</a:t>
          </a:r>
          <a:endParaRPr lang="ru-RU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42" y="60642"/>
        <a:ext cx="1120966" cy="11694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9C4F8-0C3B-48BD-9E35-72917A68C7B4}">
      <dsp:nvSpPr>
        <dsp:cNvPr id="0" name=""/>
        <dsp:cNvSpPr/>
      </dsp:nvSpPr>
      <dsp:spPr>
        <a:xfrm>
          <a:off x="232000" y="221594"/>
          <a:ext cx="1429466" cy="896924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Практика сдана успешно</a:t>
          </a:r>
          <a:endParaRPr lang="ru-RU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784" y="265378"/>
        <a:ext cx="1341898" cy="8093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A03C-EF70-4406-BA7A-19DD70DA6112}">
      <dsp:nvSpPr>
        <dsp:cNvPr id="0" name=""/>
        <dsp:cNvSpPr/>
      </dsp:nvSpPr>
      <dsp:spPr>
        <a:xfrm>
          <a:off x="0" y="217522"/>
          <a:ext cx="2419468" cy="2590791"/>
        </a:xfrm>
        <a:prstGeom prst="pie">
          <a:avLst>
            <a:gd name="adj1" fmla="val 5400000"/>
            <a:gd name="adj2" fmla="val 16200000"/>
          </a:avLst>
        </a:prstGeom>
        <a:solidFill>
          <a:srgbClr val="FFFF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5CD4858-77F3-4743-9A88-0F106F2B5144}">
      <dsp:nvSpPr>
        <dsp:cNvPr id="0" name=""/>
        <dsp:cNvSpPr/>
      </dsp:nvSpPr>
      <dsp:spPr>
        <a:xfrm>
          <a:off x="1209734" y="216022"/>
          <a:ext cx="2822713" cy="25922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ЦОК 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основании </a:t>
          </a:r>
          <a:r>
            <a:rPr lang="ru-RU" sz="11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решения 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СПК по итогам прохождения соискателем профессионального экзамена не позднее </a:t>
          </a:r>
          <a:r>
            <a:rPr lang="ru-RU" sz="11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30 календарных </a:t>
          </a: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дней 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после завершения профессионального экзамена </a:t>
          </a:r>
          <a:r>
            <a:rPr lang="ru-RU" sz="11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оформляет и выдает 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соискателю или законному представителю </a:t>
          </a:r>
          <a:r>
            <a:rPr lang="ru-RU" sz="11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свидетельство о квалификации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при положительных результатах независимой оценки </a:t>
          </a:r>
          <a:r>
            <a:rPr lang="ru-RU" sz="11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квалификации, </a:t>
          </a:r>
          <a:r>
            <a:rPr lang="ru-RU" sz="1100" b="0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либо в </a:t>
          </a:r>
          <a:r>
            <a:rPr lang="ru-RU" sz="11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случае получения соискателем </a:t>
          </a:r>
          <a:r>
            <a:rPr lang="ru-RU" sz="1100" b="0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неудовлетворительно</a:t>
          </a:r>
          <a:r>
            <a:rPr lang="ru-RU" sz="1100" b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й оценки, при прохождении независимой оценки квалификации, </a:t>
          </a:r>
          <a:r>
            <a:rPr lang="ru-RU" sz="1100" b="0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оформляет и выдает </a:t>
          </a:r>
          <a:r>
            <a:rPr lang="ru-RU" sz="11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отрицательное</a:t>
          </a:r>
          <a:r>
            <a:rPr lang="ru-RU" sz="1100" b="0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u="sng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заключение </a:t>
          </a:r>
          <a:endParaRPr lang="ru-RU" sz="1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9734" y="216022"/>
        <a:ext cx="2822713" cy="25922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801D1-0AD8-49EE-A5D2-635D89A17580}">
      <dsp:nvSpPr>
        <dsp:cNvPr id="0" name=""/>
        <dsp:cNvSpPr/>
      </dsp:nvSpPr>
      <dsp:spPr>
        <a:xfrm>
          <a:off x="0" y="0"/>
          <a:ext cx="3504082" cy="2880320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</a:t>
          </a:r>
          <a:endParaRPr lang="ru-RU" sz="1400" b="1" kern="1200" dirty="0" smtClean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Свидетельство/ </a:t>
          </a:r>
          <a:r>
            <a:rPr lang="ru-RU" sz="1400" b="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Заключение:</a:t>
          </a:r>
          <a:endParaRPr lang="ru-RU" sz="1400" b="0" u="sng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u="sng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Получение </a:t>
          </a:r>
          <a:r>
            <a:rPr lang="ru-RU" sz="14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лично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u="none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Направление по адресу,       указанному в </a:t>
          </a:r>
          <a:r>
            <a:rPr lang="ru-RU" sz="14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заявлении на </a:t>
          </a:r>
          <a:r>
            <a:rPr lang="ru-RU" sz="14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прохождение НОК</a:t>
          </a:r>
          <a:endParaRPr lang="ru-RU" sz="1400" b="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3161" y="421813"/>
        <a:ext cx="2477760" cy="2036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21774-D2BD-4612-BCDC-DF7347C0CD2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802-CE05-456D-802F-C941DCDF0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18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C3AD-23C2-4939-8533-DD9D6A0C730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2AC83-1C4B-471C-BDB4-D5F47F9EA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9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32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32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32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32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3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AC83-1C4B-471C-BDB4-D5F47F9EA20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6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4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8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7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9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3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7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4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6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B0A6-19AD-4C6B-8518-C3570D9199DC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19.10.2023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AE18B-9F3D-4AB2-8DB3-352DB3A6AC83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96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consultantplus://offline/ref=F1C3C3B1CD628F7437DF867DEEB3F6A25B757389CF0FB90517DF2A3A544AA3E47E4EDF18A59A2AEDBCC299EB628EC51CCC4EBB245CE1w53EF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consultantplus://offline/ref=B256F0B3BB3A43C2164E7111E42CF9BA87776B9C289BF4A17DB8B0192281C029DABF0A9A7B0DB3CDEAA9081D1445A0DF95691B2235A115fB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prof27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3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15" y="0"/>
            <a:ext cx="83411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0243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внедрения независимой оценки квалификации и роль СРО в этом процессе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5616624" cy="2016224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endParaRPr lang="ru-RU" sz="1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endParaRPr lang="ru-RU" sz="1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endParaRPr lang="ru-RU" sz="18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19.10.2023 г.</a:t>
            </a:r>
          </a:p>
          <a:p>
            <a:r>
              <a:rPr 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г. Хабаровск</a:t>
            </a:r>
            <a:endParaRPr lang="ru-RU" sz="1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776526" y="4077072"/>
            <a:ext cx="299691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АСРО «РОАП «СОЮЗ», директор ООО «ЦОК «СТРОЙПРОФ»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Дианова Светлана Владимировна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45311"/>
            <a:ext cx="1267460" cy="760095"/>
          </a:xfrm>
          <a:prstGeom prst="rect">
            <a:avLst/>
          </a:prstGeom>
        </p:spPr>
      </p:pic>
      <p:pic>
        <p:nvPicPr>
          <p:cNvPr id="8" name="Picture 2" descr="Z:\ЦОК\Логотип\logo_dlinny БЕЗ ПРОБЕЛ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5" y="260648"/>
            <a:ext cx="3600400" cy="7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439610" y="5393750"/>
            <a:ext cx="6012710" cy="1323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НОПРИЗ о необходимости прохождения НОК приходит на почту специалиста НРС (физического лица)!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 приходит за 60 дней до даты окончания действия удостоверения ПК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23528" y="404664"/>
            <a:ext cx="83529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НОПРИЗ по вопросу независимой оценки квалификации (запрос даты УПК)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9" y="3126042"/>
            <a:ext cx="7922885" cy="22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2332"/>
            <a:ext cx="8438325" cy="170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876256" y="980728"/>
            <a:ext cx="1728192" cy="1081785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гнутая вправо стрелка 8"/>
          <p:cNvSpPr/>
          <p:nvPr/>
        </p:nvSpPr>
        <p:spPr>
          <a:xfrm rot="21044091">
            <a:off x="7834423" y="1395361"/>
            <a:ext cx="867703" cy="2339085"/>
          </a:xfrm>
          <a:prstGeom prst="curvedLeftArrow">
            <a:avLst>
              <a:gd name="adj1" fmla="val 0"/>
              <a:gd name="adj2" fmla="val 50000"/>
              <a:gd name="adj3" fmla="val 27161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04203" y="3248147"/>
            <a:ext cx="1728192" cy="1081785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179512" y="548680"/>
            <a:ext cx="8784976" cy="597666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200" b="1" dirty="0" smtClean="0"/>
          </a:p>
          <a:p>
            <a:pPr marL="0" indent="0" algn="ctr"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 ПЕРЕЧЕНЬ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СЛУЧАЕВ, ПРИ КОТОРЫХ СВЕДЕНИЯ О ФИЗИЧЕСКОМ ЛИЦЕ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ИСКЛЮЧАЮТСЯ ИЗ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НАЦИОНАЛЬНОГО РЕЕСТРА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ОБЛАСТИ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ИНЖЕНЕРНЫХ ИЗЫСКАНИЙ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АРХИТЕКТУРНО-СТРОИТЕЛЬНОГО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ПРОЕКТИРОВАНИЯ:</a:t>
            </a:r>
          </a:p>
          <a:p>
            <a:pPr marL="0" indent="0" algn="ctr">
              <a:buNone/>
            </a:pPr>
            <a:endParaRPr lang="ru-RU" sz="1200" b="1" dirty="0" smtClean="0"/>
          </a:p>
          <a:p>
            <a:pPr marL="0" indent="0"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Невыполнение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физическим лицом, сведения о котором внесены в национальный реестр специалистов до 31 августа 2022 года, требования,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 прохождении НОК один раз в 5 лет, до истечения 5 лет со дня повышения им квалификации по направлению подготовки в  области строительства.</a:t>
            </a:r>
          </a:p>
          <a:p>
            <a:pPr marL="0" indent="0"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Невыполнение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физическим лицом, сведения о котором включены в национальный реестр специалистов с 1 сентября 2022 года, требования,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 прохождении НОК один раз в 5 лет.</a:t>
            </a:r>
          </a:p>
          <a:p>
            <a:pPr marL="0" indent="0">
              <a:buNone/>
            </a:pPr>
            <a:endParaRPr lang="ru-RU" sz="115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13669909"/>
              </p:ext>
            </p:extLst>
          </p:nvPr>
        </p:nvGraphicFramePr>
        <p:xfrm>
          <a:off x="611560" y="4115773"/>
          <a:ext cx="3071791" cy="157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41024" y="4293096"/>
            <a:ext cx="4572000" cy="1092607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Наличие в отношении физического лица решений об исключении сведений о нем из национального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реестра, принятых за период не более чем 2 года, предшествующих дате подачи заявления на включение в Реестр НРС.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  <a:hlinkClick r:id="rId9"/>
            </a:endParaRPr>
          </a:p>
        </p:txBody>
      </p:sp>
      <p:sp>
        <p:nvSpPr>
          <p:cNvPr id="6" name="Стрелка вниз 5"/>
          <p:cNvSpPr/>
          <p:nvPr/>
        </p:nvSpPr>
        <p:spPr>
          <a:xfrm rot="5400000" flipV="1">
            <a:off x="3835105" y="4677381"/>
            <a:ext cx="324036" cy="27188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1331640" y="445060"/>
            <a:ext cx="6552728" cy="679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НОПРИЗ реализована функция «Обращение в НОПРИЗ»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2332"/>
            <a:ext cx="8438325" cy="170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740351" y="908720"/>
            <a:ext cx="1372365" cy="1081785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56" y="3065073"/>
            <a:ext cx="6117186" cy="351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Выгнутая вправо стрелка 13"/>
          <p:cNvSpPr/>
          <p:nvPr/>
        </p:nvSpPr>
        <p:spPr>
          <a:xfrm rot="483224">
            <a:off x="8463501" y="1479765"/>
            <a:ext cx="571061" cy="2538258"/>
          </a:xfrm>
          <a:prstGeom prst="curvedLeftArrow">
            <a:avLst>
              <a:gd name="adj1" fmla="val 0"/>
              <a:gd name="adj2" fmla="val 50000"/>
              <a:gd name="adj3" fmla="val 27161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18768" y="3717032"/>
            <a:ext cx="2160240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получает возможность направить электронное обращение с указанием срока прохождения независимой оценки квалификации</a:t>
            </a:r>
            <a:endParaRPr lang="ru-RU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00110840"/>
              </p:ext>
            </p:extLst>
          </p:nvPr>
        </p:nvGraphicFramePr>
        <p:xfrm>
          <a:off x="1257401" y="4581128"/>
          <a:ext cx="3071791" cy="141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Объект 2"/>
          <p:cNvSpPr txBox="1">
            <a:spLocks/>
          </p:cNvSpPr>
          <p:nvPr/>
        </p:nvSpPr>
        <p:spPr>
          <a:xfrm>
            <a:off x="107504" y="33265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получить достоверную информацию о ЦОК?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582" y="1176495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Достоверную информацию о Центрах оценки квалификации можно узнать на сайте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Национального агентства развития квалификации (НАРК)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5626" y="3717032"/>
            <a:ext cx="30963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nark.ru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631279" y="2872124"/>
            <a:ext cx="324036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1512" y="1227735"/>
            <a:ext cx="341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СПК в проектировании (Реестр ЦОК)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619173" y="2204864"/>
            <a:ext cx="324036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53" y="2943257"/>
            <a:ext cx="31908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  <p:bldP spid="15" grpId="0" animBg="1"/>
      <p:bldP spid="16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117583" y="116632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Дальневосточный федеральный округ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25246"/>
              </p:ext>
            </p:extLst>
          </p:nvPr>
        </p:nvGraphicFramePr>
        <p:xfrm>
          <a:off x="251520" y="692696"/>
          <a:ext cx="8640960" cy="5617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071"/>
                <a:gridCol w="397057"/>
                <a:gridCol w="856954"/>
                <a:gridCol w="1142607"/>
                <a:gridCol w="1785323"/>
                <a:gridCol w="4141948"/>
              </a:tblGrid>
              <a:tr h="1081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полномочия подтверждены (протокол № 21 от 31.08.2022 )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«Альянс Строителей»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690035, Приморский край, г. Владивосток, ул. Калинина, д. 42, оф. 214, 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тел.: +7 924 - 004 - 40 - 40,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cok@as.help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https://as.help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инженер проекта (специалист по организации инженерных изысканий) (7 уровень квалификации)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инженер проекта (специалист по организации архитектурно-строительного проектирования) (7 уровень квалификации)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архитектор проекта (специалист по организации архитектурно-строительного проектирования) (7 уровень квалификации)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</a:tr>
              <a:tr h="1056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77.100.41.43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полномочия подтверждены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Экзаменационный центр</a:t>
                      </a:r>
                      <a:b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«Центр квалификации»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683031, г. Петропавловск-Камчатский, 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Карла Маркса, д.35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тел.:+7 (4152) 252-410, 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npsskam@gmail.com, http://kvalcenter.ru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инженер проекта (специалист по организации инженерных изысканий) (7 уровень квалификации)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инженер проекта (специалист по организации архитектурно-строительного проектирования) (7 уровень квалификации)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</a:tr>
              <a:tr h="1317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77.100.14.02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полномочия подтверждены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Экзаменационный центр</a:t>
                      </a:r>
                      <a:b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«Центр квалификации»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 Якутск, ул. Орджоникидзе, д. 46/2, оф. 308, 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тел.:+7 (4112) 31-81-65, 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 (4112) 31-81-95, 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yf-sro@mail.ru, http://kvalcenter.ru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инженер проекта (специалист по организации инженерных изысканий) (7 уровень квалификации)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инженер проекта (специалист по организации архитектурно-строительного проектирования) (7 уровень квалификации)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архитектор проекта (специалист по организации архитектурно-строительного проектирования) (7 уровень квалификации)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Архитектор (5 уровень квалификации)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Архитектор (6 уровень квалификации)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</a:tr>
              <a:tr h="103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полномочия подтверждены (протокол № 40 от 05.05.2023 )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«ЦОК «СТРОЙПРОФ»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680007, г. Хабаровск, пер. Спортивный, д. 4, литер Б, оф. 208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тел. + 7 (914) 190-55-11, 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e-mail: sprof27@yandex.ru</a:t>
                      </a:r>
                      <a:b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http://sprof27.ru/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инженер проекта (специалист по организации архитектурно-строительного проектирования) (7 уровень квалификации)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</a:tr>
              <a:tr h="103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полномочия подтверждены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Экзаменационный центр</a:t>
                      </a:r>
                      <a:b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«Альянс Строителей»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693000, г. Южно-Сахалинск, ул. Курильская, д.41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тел.: +7 924 - 004 - 40 - 40,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cok@as.help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https://as.help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инженер проекта (специалист по организации инженерных изысканий) (7 уровень квалификации)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инженер проекта (специалист по организации архитектурно-строительного проектирования) (7 уровень квалификации)</a:t>
                      </a:r>
                      <a:b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архитектор проекта (специалист по организации архитектурно-строительного проектирования) (7 уровень квалификации)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0" marR="4210" marT="421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8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ЦОК\Логотип\logo_dlinny БЕЗ ПРОБЕЛА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041"/>
            <a:ext cx="4162782" cy="8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156837" y="1310377"/>
            <a:ext cx="324036" cy="35539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040" y="1991885"/>
            <a:ext cx="45365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 КВАЛИФИКАЦИИ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проекта (специалист по организации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архитектурно-строительного проектирования,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 уровень квалификации)</a:t>
            </a:r>
          </a:p>
          <a:p>
            <a:pPr algn="ctr"/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8715" y="16373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проектировании</a:t>
            </a:r>
            <a:endParaRPr lang="ru-RU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174619" y="4174045"/>
            <a:ext cx="324036" cy="35258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706" y="3301533"/>
            <a:ext cx="3573352" cy="830997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 независимую оценку квалификации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8-914-190-55-11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61024" y="4653134"/>
            <a:ext cx="4312715" cy="1872209"/>
          </a:xfrm>
          <a:prstGeom prst="rect">
            <a:avLst/>
          </a:prstGeom>
          <a:solidFill>
            <a:srgbClr val="FFFF99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35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комплекта документов </a:t>
            </a:r>
            <a:r>
              <a:rPr lang="ru-RU" sz="13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50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ЦОК </a:t>
            </a:r>
            <a:r>
              <a:rPr lang="ru-RU" sz="13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</a:t>
            </a:r>
            <a:r>
              <a:rPr lang="ru-RU" sz="1350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электронной почте</a:t>
            </a:r>
            <a:r>
              <a:rPr lang="ru-RU" sz="135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5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sprof27@yandex.ru</a:t>
            </a:r>
            <a:r>
              <a:rPr lang="ru-RU" sz="1350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350" i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лично на бумажном носителе </a:t>
            </a:r>
            <a:r>
              <a:rPr lang="ru-RU" sz="135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адресу: 680007 г. Хабаровск, пер. Спортивный, д. 4Б, оф. 208)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обязательным предоставлением </a:t>
            </a:r>
            <a:r>
              <a:rPr lang="ru-RU" sz="1350" b="1" u="sng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оригиналов</a:t>
            </a:r>
            <a:r>
              <a:rPr lang="ru-RU" sz="1350" b="1" kern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 прохождением  независимой оценки квалификации</a:t>
            </a:r>
            <a:endParaRPr lang="ru-RU" sz="1400" kern="1200" dirty="0">
              <a:solidFill>
                <a:schemeClr val="bg1"/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179512" y="188640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20067"/>
              </p:ext>
            </p:extLst>
          </p:nvPr>
        </p:nvGraphicFramePr>
        <p:xfrm>
          <a:off x="4932040" y="863953"/>
          <a:ext cx="3816424" cy="5654040"/>
        </p:xfrm>
        <a:graphic>
          <a:graphicData uri="http://schemas.openxmlformats.org/drawingml/2006/table">
            <a:tbl>
              <a:tblPr/>
              <a:tblGrid>
                <a:gridCol w="3816424"/>
              </a:tblGrid>
              <a:tr h="5647555">
                <a:tc>
                  <a:txBody>
                    <a:bodyPr/>
                    <a:lstStyle/>
                    <a:p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ЗАЯВИТЕЛЬНЫЕ ДОКУМЕНТЫ:</a:t>
                      </a:r>
                      <a:endParaRPr lang="ru-RU" sz="15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1)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Заявление о проведении профессионального экзамена с указанием квалификации, согласие на обработку персональных данных, содержащихся в заявлении, а так же в документах и материалах, прилагаемых к нему</a:t>
                      </a:r>
                    </a:p>
                    <a:p>
                      <a:endParaRPr lang="ru-RU" sz="14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2)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Копия паспорта или иного документа, удостоверяющего личность соискателя</a:t>
                      </a:r>
                    </a:p>
                    <a:p>
                      <a:endParaRPr lang="ru-RU" sz="14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Копия СНИЛС</a:t>
                      </a:r>
                    </a:p>
                    <a:p>
                      <a:endParaRPr lang="ru-RU" sz="14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4)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Копия диплома</a:t>
                      </a:r>
                    </a:p>
                    <a:p>
                      <a:endParaRPr lang="ru-RU" sz="14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5)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Копия ТК (в кадрах)</a:t>
                      </a:r>
                    </a:p>
                    <a:p>
                      <a:endParaRPr lang="ru-RU" sz="14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6)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Иные документы, необходимые для прохождения соискателем профессионального экзамена по соответствующей квалификации.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7) Уведомление НРС НОПРИЗ.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 заявления можно скачать на сайте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www.sprof27.ru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5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4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бъект 2"/>
          <p:cNvSpPr txBox="1">
            <a:spLocks/>
          </p:cNvSpPr>
          <p:nvPr/>
        </p:nvSpPr>
        <p:spPr>
          <a:xfrm>
            <a:off x="109861" y="188640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1021497" y="833475"/>
            <a:ext cx="3204356" cy="57967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Соискатель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допускается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прохождению профессионального экзамена на основании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документа, удостоверяющего личность.</a:t>
            </a:r>
          </a:p>
          <a:p>
            <a:pPr marL="68580" indent="0">
              <a:buFont typeface="Arial" panose="020B0604020202020204" pitchFamily="34" charset="0"/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оплаты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проведение независимой оценки квалификации является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основанием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недопущения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экзамену.</a:t>
            </a:r>
          </a:p>
          <a:p>
            <a:pPr marL="68580" indent="0">
              <a:buFont typeface="Arial" panose="020B0604020202020204" pitchFamily="34" charset="0"/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Font typeface="Arial" panose="020B0604020202020204" pitchFamily="34" charset="0"/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Соискатель,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 явившийся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профессиональный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экзамен,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допускается к прохождению профессионального экзамена в случаях и на условиях, которые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предусмотрены договором.</a:t>
            </a:r>
          </a:p>
          <a:p>
            <a:pPr marL="68580" indent="0">
              <a:buFont typeface="Arial" panose="020B0604020202020204" pitchFamily="34" charset="0"/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экзамен считается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успешно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пройденным,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соискателем достигнут результат, соответствующий критериям оценки, определенным оценочными средствами для проведения независимой оценки квалификации.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326372" y="1186126"/>
            <a:ext cx="360040" cy="15730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dianova\Desktop\Касьян А\Перечень информации на сайт ЦОКа\EAxswfBXoAEAH-y.jpg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59" y="724717"/>
            <a:ext cx="16196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701396" y="2242869"/>
            <a:ext cx="1008112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dianova\Desktop\Касьян А\Перечень информации на сайт ЦОКа\eoZy8rLmM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32686"/>
            <a:ext cx="1652414" cy="16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4341356" y="3695754"/>
            <a:ext cx="360040" cy="151311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C:\Users\dianova\Desktop\Касьян А\Перечень информации на сайт ЦОКа\a4u5aqto2lkowcs8kkk8o08o0g0w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84" y="2979927"/>
            <a:ext cx="1759907" cy="14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4826617" y="5541935"/>
            <a:ext cx="864096" cy="216024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 descr="C:\Users\dianova\Desktop\Касьян А\Перечень информации на сайт ЦОКа\24230067_x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62" y="5100761"/>
            <a:ext cx="1708578" cy="10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2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4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бъект 2"/>
          <p:cNvSpPr txBox="1">
            <a:spLocks/>
          </p:cNvSpPr>
          <p:nvPr/>
        </p:nvSpPr>
        <p:spPr>
          <a:xfrm>
            <a:off x="109861" y="188640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Обязательные профессиональные стандарты с 01.09.2022 г.</a:t>
            </a: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539552" y="805304"/>
            <a:ext cx="3204356" cy="57967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 по организации инженерных изысканий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(Приказ Минтруда России от 21.04.2022 н. № 277н.)</a:t>
            </a:r>
          </a:p>
          <a:p>
            <a:pPr marL="68580" indent="0">
              <a:buFont typeface="Arial" panose="020B0604020202020204" pitchFamily="34" charset="0"/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Font typeface="Arial" panose="020B0604020202020204" pitchFamily="34" charset="0"/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Font typeface="Arial" panose="020B0604020202020204" pitchFamily="34" charset="0"/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Архитектор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(Приказ Минтруда России от 06.04.2022 г. № 202н.)</a:t>
            </a:r>
          </a:p>
          <a:p>
            <a:pPr marL="68580" indent="0">
              <a:buFont typeface="Arial" panose="020B0604020202020204" pitchFamily="34" charset="0"/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Font typeface="Arial" panose="020B0604020202020204" pitchFamily="34" charset="0"/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 по организации архитектурно-строительного проектирования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(Приказ Минтруда России от 21.04.2022 г. № 228н)</a:t>
            </a:r>
          </a:p>
          <a:p>
            <a:pPr marL="68580" indent="0">
              <a:buFont typeface="Arial" panose="020B0604020202020204" pitchFamily="34" charset="0"/>
              <a:buNone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904136" y="1465991"/>
            <a:ext cx="667863" cy="28695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860031" y="980188"/>
            <a:ext cx="3962797" cy="1545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ОТФ А Организация инженерных изысканий для подготовки проектной документации, строительства, реконструкции ОКС и линейных сооружений (7 уровень квалификации)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860032" y="2736184"/>
            <a:ext cx="3962797" cy="1545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ОТФ С Руководство процессом архитектурно-строительного проектирования ОКС и работами, связанными 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их реализацией (7 уровень квалификации)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860030" y="5013176"/>
            <a:ext cx="3962797" cy="1545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ОТФ А Организация архитектурно-строительного проектирования ОКС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(7 уровень квалификации)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3922070" y="5166231"/>
            <a:ext cx="667863" cy="28695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921895" y="2996952"/>
            <a:ext cx="667863" cy="28695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611560" y="260648"/>
            <a:ext cx="7848872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 для проведения НОК (ОС)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 заданий, критериев оценки, используемых центрами оценки квалификации при проведении профессионального экзамена.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12775"/>
            <a:ext cx="1241876" cy="117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6059" y="1746793"/>
            <a:ext cx="2668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проекта (специалист по организации </a:t>
            </a:r>
            <a:r>
              <a:rPr lang="ru-RU" sz="1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архитектурно-строительного</a:t>
            </a:r>
            <a:r>
              <a:rPr lang="ru-RU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проектирования, 7 уровень квалификации)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33557"/>
            <a:ext cx="1241876" cy="123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93622" y="3398737"/>
            <a:ext cx="2409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проекта (специалист по организации </a:t>
            </a:r>
            <a:r>
              <a:rPr lang="ru-RU" sz="1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инженерных</a:t>
            </a:r>
            <a:r>
              <a:rPr lang="ru-RU" sz="1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изысканий, 7 уровень квалификации)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87713"/>
            <a:ext cx="1241876" cy="119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306888" y="5259594"/>
            <a:ext cx="2304256" cy="656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sz="1000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</a:t>
            </a:r>
            <a:r>
              <a:rPr lang="ru-RU" sz="1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(специалист по организации архитектурно-строительного проектирования, 7 уровень квалификации)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67068"/>
            <a:ext cx="4709311" cy="458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19" y="1412775"/>
            <a:ext cx="467634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оценочного средства</a:t>
            </a:r>
            <a:endParaRPr lang="ru-RU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185162" y="332656"/>
            <a:ext cx="663227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39345" y="1700808"/>
            <a:ext cx="7704856" cy="656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проекта (специалист по организации </a:t>
            </a:r>
            <a:r>
              <a:rPr lang="ru-RU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архитектурно-строительного проектирования, </a:t>
            </a: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уровень квалификации)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9552" y="908720"/>
            <a:ext cx="8064896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«Специалист по организации архитектурно-строительного проектирования»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53440" y="310932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" y="51097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906800" y="4437113"/>
            <a:ext cx="274202" cy="1719748"/>
          </a:xfrm>
          <a:prstGeom prst="lef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1475656" y="2694890"/>
            <a:ext cx="282538" cy="1371927"/>
          </a:xfrm>
          <a:prstGeom prst="leftBrace">
            <a:avLst>
              <a:gd name="adj1" fmla="val 8333"/>
              <a:gd name="adj2" fmla="val 47979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672842" y="3572141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критериев оценки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бальная шкала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Доклад 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10-15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Зачет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7210" y="5743547"/>
            <a:ext cx="374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практических задач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5458088" y="5296987"/>
            <a:ext cx="338048" cy="1325090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868145" y="5202117"/>
            <a:ext cx="25965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практических задач (120 минут)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54457" y="5741648"/>
            <a:ext cx="30660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задачи в задании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2488" y="6067130"/>
            <a:ext cx="3066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зачета необходимо решить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6127" y="4483571"/>
            <a:ext cx="374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портфолио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5433116" y="3476747"/>
            <a:ext cx="383589" cy="1633037"/>
          </a:xfrm>
          <a:prstGeom prst="leftBrace">
            <a:avLst>
              <a:gd name="adj1" fmla="val 8333"/>
              <a:gd name="adj2" fmla="val 70827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18131" y="2636912"/>
            <a:ext cx="39500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501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вопрос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тесте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вопросов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Зачет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правильных ответов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3447245" y="4947369"/>
            <a:ext cx="484632" cy="758196"/>
          </a:xfrm>
          <a:prstGeom prst="up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768968" y="5202117"/>
            <a:ext cx="13602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выбор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5" grpId="0"/>
      <p:bldP spid="27" grpId="0"/>
      <p:bldP spid="28" grpId="0"/>
      <p:bldP spid="29" grpId="0"/>
      <p:bldP spid="16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07504" y="620688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31.12.2021 г. № 447-ФЗ «О несении изменений в Градостроительный кодекс РФ и отдельные законодательные акты РФ»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032285" y="5661248"/>
            <a:ext cx="695480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 в стала обязательной с 01.09.2022 г.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68" y="5554777"/>
            <a:ext cx="675673" cy="66745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sp>
        <p:nvSpPr>
          <p:cNvPr id="20" name="Прямоугольник 19"/>
          <p:cNvSpPr/>
          <p:nvPr/>
        </p:nvSpPr>
        <p:spPr>
          <a:xfrm>
            <a:off x="540315" y="2001401"/>
            <a:ext cx="3022810" cy="31683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Взамен требования о повышении квалификации, предъявляемого к физическому лицу, сведения о котором должны быть включены в соответствующий национальный реестр специалистов, введена независимая оценка квалификации, проводимая в соответствии с ФЗ от 03.07.2016 г. № 238-ФЗ «О независимой оценке квалификации»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3847421" y="3077021"/>
            <a:ext cx="324036" cy="69307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463988" y="2273420"/>
            <a:ext cx="4320480" cy="2300275"/>
          </a:xfrm>
          <a:prstGeom prst="ellipse">
            <a:avLst/>
          </a:prstGeom>
          <a:noFill/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ПОДТВЕРЖДЕНИЕ КВАЛИФИКАЦИИ СПЕЦИАЛИСТОВ НРС ЧЕРЕЗ ПРОЦЕДУРУ ПРОФЕССИОНАЛЬНОГО ЭКЗАМЕНА В РАМКАХ НЕЗАВИСИМОЙ ОЦЕНКИ КВАЛИФИКАЦИИ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9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185162" y="332656"/>
            <a:ext cx="663227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39345" y="1700808"/>
            <a:ext cx="7704856" cy="656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проекта (специалист по организации инженерных изысканий, 7 уровень квалификации)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23527" y="908720"/>
            <a:ext cx="8496945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«Специалист по организации инженерных изысканий»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53440" y="310932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" y="51097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1906800" y="4437113"/>
            <a:ext cx="274202" cy="1719748"/>
          </a:xfrm>
          <a:prstGeom prst="lef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1475656" y="2694890"/>
            <a:ext cx="282538" cy="1371927"/>
          </a:xfrm>
          <a:prstGeom prst="leftBrace">
            <a:avLst>
              <a:gd name="adj1" fmla="val 8333"/>
              <a:gd name="adj2" fmla="val 47979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672842" y="3467908"/>
            <a:ext cx="3312368" cy="222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критериев оценки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балл – соответствие критерию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Доклад 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10-15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Зачет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7210" y="5743547"/>
            <a:ext cx="374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практических задач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Левая фигурная скобка 25"/>
          <p:cNvSpPr/>
          <p:nvPr/>
        </p:nvSpPr>
        <p:spPr>
          <a:xfrm>
            <a:off x="5503818" y="5284937"/>
            <a:ext cx="338048" cy="1325090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075103" y="5198677"/>
            <a:ext cx="24247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практических задач (120 минут)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66049" y="5703666"/>
            <a:ext cx="30660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задачи в задании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66049" y="6049245"/>
            <a:ext cx="3066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зачета необходимо решить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задачу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5289" y="4483571"/>
            <a:ext cx="374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портфолио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5481047" y="3488251"/>
            <a:ext cx="383589" cy="1633037"/>
          </a:xfrm>
          <a:prstGeom prst="leftBrace">
            <a:avLst>
              <a:gd name="adj1" fmla="val 8333"/>
              <a:gd name="adj2" fmla="val 70827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18130" y="2636912"/>
            <a:ext cx="4166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Разработано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262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тесте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вопросов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Зачет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правильных ответов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3447245" y="4947369"/>
            <a:ext cx="484632" cy="758196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68968" y="5202117"/>
            <a:ext cx="13602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выбор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0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5" grpId="0"/>
      <p:bldP spid="27" grpId="0"/>
      <p:bldP spid="28" grpId="0"/>
      <p:bldP spid="29" grpId="0"/>
      <p:bldP spid="16" grpId="0"/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185162" y="332656"/>
            <a:ext cx="663227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39345" y="1556792"/>
            <a:ext cx="7704856" cy="656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архитектор проекта (специалист по организации архитектурно-строительного проектирования, 7 уровень квалификации)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23527" y="908720"/>
            <a:ext cx="8496945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«Архитектор»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3532" y="2636912"/>
            <a:ext cx="30963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2637801"/>
            <a:ext cx="30963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6115" y="3628111"/>
            <a:ext cx="30963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вопросов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6115" y="4195827"/>
            <a:ext cx="30963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тесте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вопросов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115" y="4766900"/>
            <a:ext cx="30963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611" y="5369585"/>
            <a:ext cx="357335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прохождения теста необходимо дать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правильных ответов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309860" y="4155354"/>
            <a:ext cx="658970" cy="41159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триховая стрелка вправо 34"/>
          <p:cNvSpPr/>
          <p:nvPr/>
        </p:nvSpPr>
        <p:spPr>
          <a:xfrm>
            <a:off x="328839" y="4730380"/>
            <a:ext cx="658970" cy="41159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932040" y="3619845"/>
            <a:ext cx="30963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критериев оценки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2040" y="4189727"/>
            <a:ext cx="30963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балльная шкала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2855" y="4803419"/>
            <a:ext cx="30963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10-15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351" y="5369586"/>
            <a:ext cx="357335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защиты портфолио необходимо набрать не менее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Штриховая стрелка вправо 39"/>
          <p:cNvSpPr/>
          <p:nvPr/>
        </p:nvSpPr>
        <p:spPr>
          <a:xfrm rot="10800000">
            <a:off x="8098371" y="3581537"/>
            <a:ext cx="658970" cy="41159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триховая стрелка вправо 41"/>
          <p:cNvSpPr/>
          <p:nvPr/>
        </p:nvSpPr>
        <p:spPr>
          <a:xfrm>
            <a:off x="328839" y="3612386"/>
            <a:ext cx="658970" cy="41159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3" name="Штриховая стрелка вправо 42"/>
          <p:cNvSpPr/>
          <p:nvPr/>
        </p:nvSpPr>
        <p:spPr>
          <a:xfrm rot="10800000">
            <a:off x="8104781" y="4176246"/>
            <a:ext cx="658970" cy="41159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10800000">
            <a:off x="8131158" y="4766899"/>
            <a:ext cx="658970" cy="41159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185162" y="188640"/>
            <a:ext cx="663227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7704856" cy="6561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проекта (специалист по организации </a:t>
            </a:r>
            <a:r>
              <a:rPr lang="ru-RU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архитектурно-строительного проектирования, </a:t>
            </a: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уровень квалификации)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832" y="1340768"/>
            <a:ext cx="867565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Состав и содержание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портфолио (требования указаны в Оценочном средстве) – п. 2.1. – 2.3. </a:t>
            </a:r>
          </a:p>
          <a:p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 Портфолио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альбом формата А3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 Состав альбома: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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титульный лист с указанием Ф.И.О. соискателя и наименованием профессиональной квалификации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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оглавление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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основной раздел;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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материалы, демонстрирующие высокий профессиональный уровень соискателя (профессиональные награды и достижения, персональное участие в профессиональных сообществах, союзах и ассоциациях, дополнительное профессиональное образование и т.п.)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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приложение.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Основной раздел должен содержать: 1) 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перечень объектов капитального строительства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нормального уровня ответственности, в подготовке проектной документации которых соискатель участвовал в качестве главного инженера проекта или главного специалиста; 2) 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текстовые и графические материалы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одного или нескольких объектов капитального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34" y="4495478"/>
            <a:ext cx="2395510" cy="210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4959060"/>
            <a:ext cx="2520280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Подробно на сайте НОПРИЗ (примеры оценочных средств и портфолио)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929768" y="5410125"/>
            <a:ext cx="418095" cy="41159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300192" y="4753350"/>
            <a:ext cx="2589167" cy="13135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 предоставляется в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в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ЦОК  </a:t>
            </a: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 не позднее чем за 7 дней с даты экзамена!</a:t>
            </a:r>
          </a:p>
        </p:txBody>
      </p:sp>
    </p:spTree>
    <p:extLst>
      <p:ext uri="{BB962C8B-B14F-4D97-AF65-F5344CB8AC3E}">
        <p14:creationId xmlns:p14="http://schemas.microsoft.com/office/powerpoint/2010/main" val="35199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185162" y="188640"/>
            <a:ext cx="663227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Критерии оценки портфолио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78990"/>
              </p:ext>
            </p:extLst>
          </p:nvPr>
        </p:nvGraphicFramePr>
        <p:xfrm>
          <a:off x="684876" y="908720"/>
          <a:ext cx="7632848" cy="5184582"/>
        </p:xfrm>
        <a:graphic>
          <a:graphicData uri="http://schemas.openxmlformats.org/drawingml/2006/table">
            <a:tbl>
              <a:tblPr firstRow="1" firstCol="1" bandRow="1"/>
              <a:tblGrid>
                <a:gridCol w="6006503"/>
                <a:gridCol w="1626345"/>
              </a:tblGrid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Текстовые и графические материалы портфолио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Соответствие состава и содержание портфолио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0-10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Достаточность сведений, приведённой в текстовой и графической частях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0-10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Соответствие сведений  текстовой  и графической части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0-10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Наличие положительного заключение экспертизы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в наличии - 10 баллов; отсутствует - 0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Наличие сведений о  персональных достижениях соискателя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0-10 баллов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Презентация портфолио</a:t>
                      </a:r>
                      <a:endParaRPr lang="ru-RU" sz="14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Перечень разделов и подразделов ПД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0-10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Описание архитектурно - планировочных решений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0-10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Описание технологических решений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0-10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Описание решений по инженерно-техническому обеспечению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0-10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Результат собеседования</a:t>
                      </a:r>
                      <a:endParaRPr lang="ru-RU" sz="14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Ответы на вопросы по  заданию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0-10 баллов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Проходной балл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70 баллов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5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185162" y="332656"/>
            <a:ext cx="663227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 (пример портфолио)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3" y="908721"/>
            <a:ext cx="412516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1"/>
            <a:ext cx="4069905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4248" y="1124744"/>
            <a:ext cx="1152128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2060848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2348880"/>
            <a:ext cx="72008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0" y="3717033"/>
            <a:ext cx="408253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761656"/>
            <a:ext cx="4069904" cy="27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6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185162" y="332656"/>
            <a:ext cx="663227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 (пример портфолио)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3" y="836712"/>
            <a:ext cx="3971434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888432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2" y="3789039"/>
            <a:ext cx="3971435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39"/>
            <a:ext cx="3888432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8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185162" y="332656"/>
            <a:ext cx="663227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недочетов при оформлении портфолио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023896" y="836712"/>
            <a:ext cx="6954808" cy="198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представлена информация о соискателе (ФИО, наименование профессиональной квалификации);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Графическая часть и пояснительная записка без штампов и информации об исполнителе, руководителе,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организации;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Отсутствует перечень объектов капитального строительства, в отношении которых подготовлено портфолио;</a:t>
            </a:r>
          </a:p>
          <a:p>
            <a:pPr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информации об экспертизе строительства объекта капитального строительства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(если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экспертиза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проводилась).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0" y="3344743"/>
            <a:ext cx="4691398" cy="327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Штриховая стрелка вправо 12"/>
          <p:cNvSpPr/>
          <p:nvPr/>
        </p:nvSpPr>
        <p:spPr>
          <a:xfrm rot="10800000">
            <a:off x="5580112" y="4777565"/>
            <a:ext cx="658970" cy="41159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365481" y="4642908"/>
            <a:ext cx="2160240" cy="1092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 «вверх ногами»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043608" y="353813"/>
            <a:ext cx="680243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ошибки на этапе допуска к экзамену: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2252" y="1340768"/>
            <a:ext cx="8605641" cy="421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 трудовой стаж работы по профессии, специальности или направлению подготовки в области строительства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менее чем 5 лет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 </a:t>
            </a:r>
            <a:r>
              <a:rPr lang="ru-R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менее чем 3 года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инженерных должностях в организациях, выполняющих инженерные изыскания или осуществляющих подготовку проектной документации (для специалистов по организации инженерных изысканий или организации архитектурно-строительного проектирования).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Несоответствие документа о высшем образовании перечню направлений подготовки в области строительства (приказ Минстрой России от 06.11.2020 № 672/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Заявленные соискателем документы не заверены или заверены ненадлежащим образом.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документа о нострификации или легализации документа о высшем образовании физического лица, полученного в иностранном государстве (при необходимости)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34925" y="692696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ошибки на этапе проведения НОК: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7354" y="1211811"/>
            <a:ext cx="8605641" cy="421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соискателем справочной информации и электронных устройств при сдаче теоретического этапа экзамена.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Сдача экзамена через удаленное подключение к компьютеру соискателя другим лицом.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портфолио представляет формальное зачитывание информации с документа и отсутствие собеседования с экспертной комиссией по материалам представленного портфолио.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096344" cy="24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287183" cy="24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2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0" y="692696"/>
            <a:ext cx="8964487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ошибки по итогам передачи результатов в СПК: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7353" y="1772816"/>
            <a:ext cx="8605641" cy="4215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Подмена соискателя на профессиональном экзамене.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Несоответствие портфолио требованиям, установленным в оценочных средствах.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одинаковых портфолио на разных соискателей.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Присвоение соискателем чужих результатов профессиональной деятельности и демонстрация в портфолио.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поддельного диплома о высшем образовании соискателя.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фактов подделки трудовых книжек соискателей.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98821" y="260648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Градостроительный кодекс Российской Федерации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55.5-1. Специалисты по организации инженерных изысканий, специалисты по организации архитектурно-строительного проектирования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547664" y="1772816"/>
            <a:ext cx="695480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Снижены требования по наличию у специалистов общего трудового стажа по профессии, специальности и направлению подготовки в области строительства с 10 до 5 лет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675673" cy="66745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4422"/>
            <a:ext cx="675673" cy="66745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600464" y="3072107"/>
            <a:ext cx="695480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 перечень документов, подтверждающих соответствие физического лица минимальным требованиям для включения сведений о нем в НРС (свидетельство о квалификации)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620826" y="4437112"/>
            <a:ext cx="695480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реже одного раза в пять лет прохождение в соответствии с ФЗ от 03.07.2016 г. № 238-ФЗ «О независимой оценке квалификации» независимой оценки квалификации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Стекло – Бесплатные иконки: разнообразн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0" y="4437112"/>
            <a:ext cx="675673" cy="767871"/>
          </a:xfrm>
          <a:prstGeom prst="rect">
            <a:avLst/>
          </a:prstGeom>
          <a:solidFill>
            <a:srgbClr val="FFC000"/>
          </a:solidFill>
          <a:extLst/>
        </p:spPr>
      </p:pic>
    </p:spTree>
    <p:extLst>
      <p:ext uri="{BB962C8B-B14F-4D97-AF65-F5344CB8AC3E}">
        <p14:creationId xmlns:p14="http://schemas.microsoft.com/office/powerpoint/2010/main" val="28575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899592" y="476672"/>
            <a:ext cx="702474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Схема работы системы автоматического </a:t>
            </a:r>
            <a:r>
              <a:rPr lang="ru-RU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прокторинга</a:t>
            </a:r>
            <a:endParaRPr lang="ru-RU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C:\Users\dianova\Desktop\Касьян А\Перечень информации на сайт ЦОКа\1 ПАК НОК_page-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96982" cy="34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dianova\Desktop\Касьян А\Перечень информации на сайт ЦОКа\ip-kameri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2438"/>
            <a:ext cx="1012703" cy="8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247964" y="555034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IP </a:t>
            </a:r>
            <a:r>
              <a:rPr lang="ru-RU" sz="1600" b="1" dirty="0" smtClean="0"/>
              <a:t>камеры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55863" y="5835049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</a:t>
            </a:r>
            <a:r>
              <a:rPr lang="ru-RU" sz="1600" b="1" dirty="0" smtClean="0"/>
              <a:t>о периметру помещения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0906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0815" y="1153213"/>
            <a:ext cx="1970910" cy="46166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Экзамен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468936" y="1340768"/>
            <a:ext cx="914636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82032715"/>
              </p:ext>
            </p:extLst>
          </p:nvPr>
        </p:nvGraphicFramePr>
        <p:xfrm>
          <a:off x="5652120" y="524951"/>
          <a:ext cx="2652501" cy="151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83572" y="2350620"/>
            <a:ext cx="206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Экзамен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сдан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2164507"/>
            <a:ext cx="1512168" cy="1200329"/>
          </a:xfrm>
          <a:prstGeom prst="rect">
            <a:avLst/>
          </a:prstGeom>
          <a:ln>
            <a:solidFill>
              <a:srgbClr val="1C0A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ЦОК выдает отрицательное заключение о не прохождении профессионального экзамена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303748" y="1847287"/>
            <a:ext cx="360040" cy="39445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208598902"/>
              </p:ext>
            </p:extLst>
          </p:nvPr>
        </p:nvGraphicFramePr>
        <p:xfrm>
          <a:off x="1088816" y="2390121"/>
          <a:ext cx="2429864" cy="132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156176" y="3976446"/>
            <a:ext cx="2016223" cy="738664"/>
          </a:xfrm>
          <a:prstGeom prst="rect">
            <a:avLst/>
          </a:prstGeom>
          <a:ln>
            <a:solidFill>
              <a:srgbClr val="1C0A8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ЦОК выдает свидетельство о квалификации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5136" y="4221304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Соискатель приступает к сдаче практической части</a:t>
            </a:r>
            <a:endParaRPr lang="ru-RU" b="1" dirty="0"/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845952613"/>
              </p:ext>
            </p:extLst>
          </p:nvPr>
        </p:nvGraphicFramePr>
        <p:xfrm>
          <a:off x="4148137" y="3659831"/>
          <a:ext cx="2052349" cy="129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5" name="Стрелка вправо 24"/>
          <p:cNvSpPr/>
          <p:nvPr/>
        </p:nvSpPr>
        <p:spPr>
          <a:xfrm rot="19510978">
            <a:off x="5034575" y="3211061"/>
            <a:ext cx="738632" cy="16594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6566256" y="2673786"/>
            <a:ext cx="480687" cy="170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943708" y="3573973"/>
            <a:ext cx="360040" cy="50309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20795070">
            <a:off x="2667246" y="4374399"/>
            <a:ext cx="1341788" cy="18761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613582">
            <a:off x="2655863" y="5273788"/>
            <a:ext cx="3655976" cy="171388"/>
          </a:xfrm>
          <a:prstGeom prst="rightArrow">
            <a:avLst>
              <a:gd name="adj1" fmla="val 50000"/>
              <a:gd name="adj2" fmla="val 76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2912932133"/>
              </p:ext>
            </p:extLst>
          </p:nvPr>
        </p:nvGraphicFramePr>
        <p:xfrm>
          <a:off x="6258485" y="5234138"/>
          <a:ext cx="2052349" cy="129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8" name="Стрелка вправо 37"/>
          <p:cNvSpPr/>
          <p:nvPr/>
        </p:nvSpPr>
        <p:spPr>
          <a:xfrm rot="16200000">
            <a:off x="6959000" y="4944174"/>
            <a:ext cx="480687" cy="170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6042461" y="2199529"/>
            <a:ext cx="262501" cy="18478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11" grpId="0">
        <p:bldAsOne/>
      </p:bldGraphic>
      <p:bldP spid="13" grpId="0"/>
      <p:bldP spid="14" grpId="0" animBg="1"/>
      <p:bldP spid="17" grpId="0" animBg="1"/>
      <p:bldGraphic spid="18" grpId="0">
        <p:bldAsOne/>
      </p:bldGraphic>
      <p:bldP spid="24" grpId="0" animBg="1"/>
      <p:bldP spid="30" grpId="0"/>
      <p:bldGraphic spid="22" grpId="0">
        <p:bldAsOne/>
      </p:bldGraphic>
      <p:bldP spid="25" grpId="0" animBg="1"/>
      <p:bldP spid="31" grpId="0" animBg="1"/>
      <p:bldP spid="33" grpId="0" animBg="1"/>
      <p:bldP spid="34" grpId="0" animBg="1"/>
      <p:bldP spid="35" grpId="0" animBg="1"/>
      <p:bldGraphic spid="37" grpId="0">
        <p:bldAsOne/>
      </p:bldGraphic>
      <p:bldP spid="38" grpId="0" animBg="1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36347996"/>
              </p:ext>
            </p:extLst>
          </p:nvPr>
        </p:nvGraphicFramePr>
        <p:xfrm>
          <a:off x="395536" y="357631"/>
          <a:ext cx="403244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39504384"/>
              </p:ext>
            </p:extLst>
          </p:nvPr>
        </p:nvGraphicFramePr>
        <p:xfrm>
          <a:off x="683568" y="3356992"/>
          <a:ext cx="3867171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50" y="548679"/>
            <a:ext cx="3573958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7552" y="2092148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96436" y="1911814"/>
            <a:ext cx="9144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60229" y="1484784"/>
            <a:ext cx="1101214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549147" y="1680555"/>
            <a:ext cx="454901" cy="41159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20273" y="4948595"/>
            <a:ext cx="4126936" cy="169277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НОК автоматически подгружаются в НРС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НОПРИЗ!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случае изменения паспортных данных, информация 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прохождении НОК </a:t>
            </a:r>
            <a:r>
              <a:rPr lang="ru-RU" sz="1300" u="sng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 не подгружается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Требуется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НРС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НОПРИЗ физическим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лицом с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приложением обновленной информации 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Свидетельства 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107504" y="33265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подготовки к экзамену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683" y="1211990"/>
            <a:ext cx="385192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НОПРИЗ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spk.nopriz.ru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учебное тестирование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932040" y="3600478"/>
            <a:ext cx="1372365" cy="689152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687" y="2924944"/>
            <a:ext cx="3851920" cy="20928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1). Использование материалов сайта СПК в проектировании при подготовке к экзамену: 1. Скачать оценочное средство с сайта СПК в проектировании в разделе - Независимая оценка квалификации - Комплекс заданий, входящих в состав оценочных средств.            2. Решить вопросы из оценочного средства (п. 10 Задания для теоретического этапа профессионального экзамена).  3.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пройти учебное тестирование.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107629" y="2603872"/>
            <a:ext cx="324036" cy="291583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14" y="1196752"/>
            <a:ext cx="4089586" cy="434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низ 16"/>
          <p:cNvSpPr/>
          <p:nvPr/>
        </p:nvSpPr>
        <p:spPr>
          <a:xfrm rot="16200000">
            <a:off x="4309675" y="3783036"/>
            <a:ext cx="324036" cy="32403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82677" y="2107804"/>
            <a:ext cx="1372365" cy="1081785"/>
          </a:xfrm>
          <a:prstGeom prst="ellipse">
            <a:avLst/>
          </a:prstGeom>
          <a:noFill/>
          <a:ln>
            <a:solidFill>
              <a:schemeClr val="bg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03" y="5229200"/>
            <a:ext cx="1460888" cy="128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0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107504" y="33265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подготовки к экзамену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9796" y="1424086"/>
            <a:ext cx="3672408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aisok.ru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(это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для сдачи экзамена специалистами НРС) необходимо зарегистрироваться и пройти пробное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тестирование. Всего 50 вопросов. После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прохождения теста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проверить правильность ответов.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3892" y="5575327"/>
            <a:ext cx="194421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aisok.ru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62" y="3645024"/>
            <a:ext cx="1613166" cy="16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25206" y="1420452"/>
            <a:ext cx="3672408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Скачать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бесплатное приложение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смартфон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Тест НОК НОПРИЗ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Пройти тестирование - 50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вопросов. После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прохождения теста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проверить правильность ответов.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599392" y="2784363"/>
            <a:ext cx="324036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123982" y="2964383"/>
            <a:ext cx="324036" cy="509677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69" y="3284984"/>
            <a:ext cx="3248025" cy="271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2348880"/>
            <a:ext cx="7521575" cy="31956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4869160"/>
            <a:ext cx="41764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</a:p>
          <a:p>
            <a:pPr>
              <a:lnSpc>
                <a:spcPct val="1500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+7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914 208 38 31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www.sprof27.ru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Дианова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Светлана Владимировна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1631756" cy="173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83824"/>
            <a:ext cx="1688353" cy="172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0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168576" y="260648"/>
            <a:ext cx="6632276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специалистам для внесения в НРС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283968" y="2381956"/>
            <a:ext cx="324036" cy="247997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2" y="1712754"/>
            <a:ext cx="8280923" cy="65613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не реже одного раза в 5 лет независимой оценки квалификации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43978" y="2716623"/>
            <a:ext cx="8280921" cy="1500758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архитектурно-строительного проектирования, 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инженерных изысканий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уровень квалификации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262484" y="1468983"/>
            <a:ext cx="324036" cy="247997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 flipV="1">
            <a:off x="4322696" y="4217381"/>
            <a:ext cx="324036" cy="27188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07836" y="4514264"/>
            <a:ext cx="2368361" cy="720080"/>
          </a:xfrm>
          <a:prstGeom prst="ellipse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67542" y="764704"/>
            <a:ext cx="8280921" cy="64807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 по специальности или направлению подготовки в области строительства</a:t>
            </a:r>
          </a:p>
        </p:txBody>
      </p:sp>
      <p:sp>
        <p:nvSpPr>
          <p:cNvPr id="16" name="Стрелка вниз 15"/>
          <p:cNvSpPr/>
          <p:nvPr/>
        </p:nvSpPr>
        <p:spPr>
          <a:xfrm rot="10800000" flipV="1">
            <a:off x="4329999" y="5234344"/>
            <a:ext cx="324036" cy="27188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67543" y="5526059"/>
            <a:ext cx="8280922" cy="91382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5 лет в области строительства, в том числе не менее 3 лет на инженерных должностях в организациях, осуществляющих выполнение </a:t>
            </a:r>
            <a:r>
              <a:rPr lang="ru-RU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по инженерным изысканиям, подготовке проектной документации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220537" y="343765"/>
            <a:ext cx="6696744" cy="432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обязанности специалиста НРС, установленные законом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45338" y="908720"/>
            <a:ext cx="8647142" cy="56166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5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Должностные обязанности специалиста НРС по организации инженерных изысканий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архитектурно-строительного проектирования (статья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55.5-1 часть 5 Градостроительного кодекса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РФ):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arenR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заданий на выполнение работ по инженерным изысканиям, заданий на проектирование объекта капитального строительства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AutoNum type="arabicParenR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2) представление, согласование и приемка результатов работ по выполнению инженерных изысканий, подготовке проектной документации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3) утверждение результатов инженерных изысканий, проектной документации.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10875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07504" y="404664"/>
            <a:ext cx="871296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746389"/>
              </p:ext>
            </p:extLst>
          </p:nvPr>
        </p:nvGraphicFramePr>
        <p:xfrm>
          <a:off x="107504" y="1268760"/>
          <a:ext cx="8928993" cy="54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34925" y="692696"/>
            <a:ext cx="8712968" cy="1071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Минстрой России от 15.04.2022 г. № 286/</a:t>
            </a:r>
            <a:r>
              <a:rPr lang="ru-RU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устанавливает: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7153" y="2237552"/>
            <a:ext cx="8712968" cy="1719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документов, подтверждающих соответствие физического лица минимальным требованиям (соответствие ч. 10 ст. 55.5-1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РФ)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сведений, включаемых в НРС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внесения изменений в НРС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Основания для отказа во включение сведений о физическом лице в НРС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случаев, при которых сведения о физическом лице исключаются из НРС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>
          <a:xfrm>
            <a:off x="134925" y="485248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Минстрой  России от 15.04.2022 г. № 286/</a:t>
            </a:r>
            <a:r>
              <a:rPr lang="ru-RU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675718" y="1643916"/>
            <a:ext cx="6954808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 сведений открытой части НРС добавлены: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 о дате выдачи свидетельства о квалификации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дате принятия решения о внесении изменений в отношении специалиста НРС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6" y="1706230"/>
            <a:ext cx="675673" cy="66745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7844"/>
            <a:ext cx="86699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898265" y="4077072"/>
            <a:ext cx="2325276" cy="1081785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26835" y="488245"/>
            <a:ext cx="65527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Вам необходимо пройти независимую оценку квалификации в 2023 году, если: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899592" y="2132856"/>
            <a:ext cx="2592288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Специалисты, включенные в НРС до 01.09.2022 г.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71982" y="3573016"/>
            <a:ext cx="259228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Специалисты, включенные в НРС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 с 01.09.2022 по 31.12.2022 гг.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916370" y="5013176"/>
            <a:ext cx="2503512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Специалисты, планирующие вступать в НРС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88626" y="1916832"/>
            <a:ext cx="441582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/>
              <a:t>Если УПК истекло необходимо пройти НОК до 01.09.2023 г.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Если УПК действующее необходимо пройти НОК по истечении 5 лет с даты прохождения НОК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88626" y="3573016"/>
            <a:ext cx="441582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Необходимо пройти НОК в течение 12 месяцев с даты включения в НРС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01704" y="4905164"/>
            <a:ext cx="441582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Также необходимо пройти 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7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</TotalTime>
  <Words>2687</Words>
  <Application>Microsoft Office PowerPoint</Application>
  <PresentationFormat>Экран (4:3)</PresentationFormat>
  <Paragraphs>370</Paragraphs>
  <Slides>35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Актуальные вопросы внедрения независимой оценки квалификации и роль СРО в этом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собрание членов АСРО «РОС «СОЮЗ»  7 апреля 2022</dc:title>
  <dc:creator>User</dc:creator>
  <cp:lastModifiedBy>EP2</cp:lastModifiedBy>
  <cp:revision>351</cp:revision>
  <cp:lastPrinted>2023-10-17T06:51:13Z</cp:lastPrinted>
  <dcterms:created xsi:type="dcterms:W3CDTF">2022-04-01T02:41:14Z</dcterms:created>
  <dcterms:modified xsi:type="dcterms:W3CDTF">2023-10-19T01:25:35Z</dcterms:modified>
</cp:coreProperties>
</file>